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95" r:id="rId4"/>
    <p:sldId id="296" r:id="rId5"/>
    <p:sldId id="297" r:id="rId6"/>
    <p:sldId id="298" r:id="rId7"/>
    <p:sldId id="299" r:id="rId8"/>
    <p:sldId id="300" r:id="rId9"/>
    <p:sldId id="301" r:id="rId10"/>
    <p:sldId id="317" r:id="rId11"/>
    <p:sldId id="318" r:id="rId12"/>
    <p:sldId id="308" r:id="rId13"/>
    <p:sldId id="307" r:id="rId14"/>
    <p:sldId id="306" r:id="rId15"/>
    <p:sldId id="305" r:id="rId16"/>
    <p:sldId id="304" r:id="rId17"/>
    <p:sldId id="303" r:id="rId18"/>
    <p:sldId id="302" r:id="rId19"/>
    <p:sldId id="311" r:id="rId20"/>
    <p:sldId id="310" r:id="rId21"/>
    <p:sldId id="313" r:id="rId22"/>
    <p:sldId id="312" r:id="rId23"/>
    <p:sldId id="314" r:id="rId24"/>
    <p:sldId id="315" r:id="rId25"/>
    <p:sldId id="316" r:id="rId26"/>
    <p:sldId id="320" r:id="rId27"/>
    <p:sldId id="321" r:id="rId28"/>
    <p:sldId id="319" r:id="rId29"/>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64" autoAdjust="0"/>
  </p:normalViewPr>
  <p:slideViewPr>
    <p:cSldViewPr>
      <p:cViewPr varScale="1">
        <p:scale>
          <a:sx n="68" d="100"/>
          <a:sy n="68" d="100"/>
        </p:scale>
        <p:origin x="124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AB8A2F3E-E2F7-43FC-8E44-299B67CB771C}" type="datetimeFigureOut">
              <a:rPr lang="en-US" smtClean="0"/>
              <a:t>12/4/2023</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61B2A0B6-E027-4978-8BEE-086F4114DA4D}" type="slidenum">
              <a:rPr lang="en-US" smtClean="0"/>
              <a:t>‹#›</a:t>
            </a:fld>
            <a:endParaRPr lang="en-US"/>
          </a:p>
        </p:txBody>
      </p:sp>
    </p:spTree>
    <p:extLst>
      <p:ext uri="{BB962C8B-B14F-4D97-AF65-F5344CB8AC3E}">
        <p14:creationId xmlns:p14="http://schemas.microsoft.com/office/powerpoint/2010/main" val="142846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2</a:t>
            </a:fld>
            <a:endParaRPr lang="en-US"/>
          </a:p>
        </p:txBody>
      </p:sp>
    </p:spTree>
    <p:extLst>
      <p:ext uri="{BB962C8B-B14F-4D97-AF65-F5344CB8AC3E}">
        <p14:creationId xmlns:p14="http://schemas.microsoft.com/office/powerpoint/2010/main" val="42370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11</a:t>
            </a:fld>
            <a:endParaRPr lang="en-US"/>
          </a:p>
        </p:txBody>
      </p:sp>
    </p:spTree>
    <p:extLst>
      <p:ext uri="{BB962C8B-B14F-4D97-AF65-F5344CB8AC3E}">
        <p14:creationId xmlns:p14="http://schemas.microsoft.com/office/powerpoint/2010/main" val="100005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12</a:t>
            </a:fld>
            <a:endParaRPr lang="en-US"/>
          </a:p>
        </p:txBody>
      </p:sp>
    </p:spTree>
    <p:extLst>
      <p:ext uri="{BB962C8B-B14F-4D97-AF65-F5344CB8AC3E}">
        <p14:creationId xmlns:p14="http://schemas.microsoft.com/office/powerpoint/2010/main" val="317693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13</a:t>
            </a:fld>
            <a:endParaRPr lang="en-US"/>
          </a:p>
        </p:txBody>
      </p:sp>
    </p:spTree>
    <p:extLst>
      <p:ext uri="{BB962C8B-B14F-4D97-AF65-F5344CB8AC3E}">
        <p14:creationId xmlns:p14="http://schemas.microsoft.com/office/powerpoint/2010/main" val="99953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14</a:t>
            </a:fld>
            <a:endParaRPr lang="en-US"/>
          </a:p>
        </p:txBody>
      </p:sp>
    </p:spTree>
    <p:extLst>
      <p:ext uri="{BB962C8B-B14F-4D97-AF65-F5344CB8AC3E}">
        <p14:creationId xmlns:p14="http://schemas.microsoft.com/office/powerpoint/2010/main" val="184724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15</a:t>
            </a:fld>
            <a:endParaRPr lang="en-US"/>
          </a:p>
        </p:txBody>
      </p:sp>
    </p:spTree>
    <p:extLst>
      <p:ext uri="{BB962C8B-B14F-4D97-AF65-F5344CB8AC3E}">
        <p14:creationId xmlns:p14="http://schemas.microsoft.com/office/powerpoint/2010/main" val="127917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16</a:t>
            </a:fld>
            <a:endParaRPr lang="en-US"/>
          </a:p>
        </p:txBody>
      </p:sp>
    </p:spTree>
    <p:extLst>
      <p:ext uri="{BB962C8B-B14F-4D97-AF65-F5344CB8AC3E}">
        <p14:creationId xmlns:p14="http://schemas.microsoft.com/office/powerpoint/2010/main" val="20381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17</a:t>
            </a:fld>
            <a:endParaRPr lang="en-US"/>
          </a:p>
        </p:txBody>
      </p:sp>
    </p:spTree>
    <p:extLst>
      <p:ext uri="{BB962C8B-B14F-4D97-AF65-F5344CB8AC3E}">
        <p14:creationId xmlns:p14="http://schemas.microsoft.com/office/powerpoint/2010/main" val="86729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18</a:t>
            </a:fld>
            <a:endParaRPr lang="en-US"/>
          </a:p>
        </p:txBody>
      </p:sp>
    </p:spTree>
    <p:extLst>
      <p:ext uri="{BB962C8B-B14F-4D97-AF65-F5344CB8AC3E}">
        <p14:creationId xmlns:p14="http://schemas.microsoft.com/office/powerpoint/2010/main" val="303515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19</a:t>
            </a:fld>
            <a:endParaRPr lang="en-US"/>
          </a:p>
        </p:txBody>
      </p:sp>
    </p:spTree>
    <p:extLst>
      <p:ext uri="{BB962C8B-B14F-4D97-AF65-F5344CB8AC3E}">
        <p14:creationId xmlns:p14="http://schemas.microsoft.com/office/powerpoint/2010/main" val="383078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20</a:t>
            </a:fld>
            <a:endParaRPr lang="en-US"/>
          </a:p>
        </p:txBody>
      </p:sp>
    </p:spTree>
    <p:extLst>
      <p:ext uri="{BB962C8B-B14F-4D97-AF65-F5344CB8AC3E}">
        <p14:creationId xmlns:p14="http://schemas.microsoft.com/office/powerpoint/2010/main" val="275755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3</a:t>
            </a:fld>
            <a:endParaRPr lang="en-US"/>
          </a:p>
        </p:txBody>
      </p:sp>
    </p:spTree>
    <p:extLst>
      <p:ext uri="{BB962C8B-B14F-4D97-AF65-F5344CB8AC3E}">
        <p14:creationId xmlns:p14="http://schemas.microsoft.com/office/powerpoint/2010/main" val="218711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21</a:t>
            </a:fld>
            <a:endParaRPr lang="en-US"/>
          </a:p>
        </p:txBody>
      </p:sp>
    </p:spTree>
    <p:extLst>
      <p:ext uri="{BB962C8B-B14F-4D97-AF65-F5344CB8AC3E}">
        <p14:creationId xmlns:p14="http://schemas.microsoft.com/office/powerpoint/2010/main" val="3692746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22</a:t>
            </a:fld>
            <a:endParaRPr lang="en-US"/>
          </a:p>
        </p:txBody>
      </p:sp>
    </p:spTree>
    <p:extLst>
      <p:ext uri="{BB962C8B-B14F-4D97-AF65-F5344CB8AC3E}">
        <p14:creationId xmlns:p14="http://schemas.microsoft.com/office/powerpoint/2010/main" val="740945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23</a:t>
            </a:fld>
            <a:endParaRPr lang="en-US"/>
          </a:p>
        </p:txBody>
      </p:sp>
    </p:spTree>
    <p:extLst>
      <p:ext uri="{BB962C8B-B14F-4D97-AF65-F5344CB8AC3E}">
        <p14:creationId xmlns:p14="http://schemas.microsoft.com/office/powerpoint/2010/main" val="67337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24</a:t>
            </a:fld>
            <a:endParaRPr lang="en-US"/>
          </a:p>
        </p:txBody>
      </p:sp>
    </p:spTree>
    <p:extLst>
      <p:ext uri="{BB962C8B-B14F-4D97-AF65-F5344CB8AC3E}">
        <p14:creationId xmlns:p14="http://schemas.microsoft.com/office/powerpoint/2010/main" val="3956106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25</a:t>
            </a:fld>
            <a:endParaRPr lang="en-US"/>
          </a:p>
        </p:txBody>
      </p:sp>
    </p:spTree>
    <p:extLst>
      <p:ext uri="{BB962C8B-B14F-4D97-AF65-F5344CB8AC3E}">
        <p14:creationId xmlns:p14="http://schemas.microsoft.com/office/powerpoint/2010/main" val="1068891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26</a:t>
            </a:fld>
            <a:endParaRPr lang="en-US"/>
          </a:p>
        </p:txBody>
      </p:sp>
    </p:spTree>
    <p:extLst>
      <p:ext uri="{BB962C8B-B14F-4D97-AF65-F5344CB8AC3E}">
        <p14:creationId xmlns:p14="http://schemas.microsoft.com/office/powerpoint/2010/main" val="3710448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28</a:t>
            </a:fld>
            <a:endParaRPr lang="en-US"/>
          </a:p>
        </p:txBody>
      </p:sp>
    </p:spTree>
    <p:extLst>
      <p:ext uri="{BB962C8B-B14F-4D97-AF65-F5344CB8AC3E}">
        <p14:creationId xmlns:p14="http://schemas.microsoft.com/office/powerpoint/2010/main" val="174731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4</a:t>
            </a:fld>
            <a:endParaRPr lang="en-US"/>
          </a:p>
        </p:txBody>
      </p:sp>
    </p:spTree>
    <p:extLst>
      <p:ext uri="{BB962C8B-B14F-4D97-AF65-F5344CB8AC3E}">
        <p14:creationId xmlns:p14="http://schemas.microsoft.com/office/powerpoint/2010/main" val="268559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5</a:t>
            </a:fld>
            <a:endParaRPr lang="en-US"/>
          </a:p>
        </p:txBody>
      </p:sp>
    </p:spTree>
    <p:extLst>
      <p:ext uri="{BB962C8B-B14F-4D97-AF65-F5344CB8AC3E}">
        <p14:creationId xmlns:p14="http://schemas.microsoft.com/office/powerpoint/2010/main" val="369483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6</a:t>
            </a:fld>
            <a:endParaRPr lang="en-US"/>
          </a:p>
        </p:txBody>
      </p:sp>
    </p:spTree>
    <p:extLst>
      <p:ext uri="{BB962C8B-B14F-4D97-AF65-F5344CB8AC3E}">
        <p14:creationId xmlns:p14="http://schemas.microsoft.com/office/powerpoint/2010/main" val="13150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7</a:t>
            </a:fld>
            <a:endParaRPr lang="en-US"/>
          </a:p>
        </p:txBody>
      </p:sp>
    </p:spTree>
    <p:extLst>
      <p:ext uri="{BB962C8B-B14F-4D97-AF65-F5344CB8AC3E}">
        <p14:creationId xmlns:p14="http://schemas.microsoft.com/office/powerpoint/2010/main" val="2085840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8</a:t>
            </a:fld>
            <a:endParaRPr lang="en-US"/>
          </a:p>
        </p:txBody>
      </p:sp>
    </p:spTree>
    <p:extLst>
      <p:ext uri="{BB962C8B-B14F-4D97-AF65-F5344CB8AC3E}">
        <p14:creationId xmlns:p14="http://schemas.microsoft.com/office/powerpoint/2010/main" val="156543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9</a:t>
            </a:fld>
            <a:endParaRPr lang="en-US"/>
          </a:p>
        </p:txBody>
      </p:sp>
    </p:spTree>
    <p:extLst>
      <p:ext uri="{BB962C8B-B14F-4D97-AF65-F5344CB8AC3E}">
        <p14:creationId xmlns:p14="http://schemas.microsoft.com/office/powerpoint/2010/main" val="160688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61B2A0B6-E027-4978-8BEE-086F4114DA4D}" type="slidenum">
              <a:rPr lang="en-US" smtClean="0"/>
              <a:t>10</a:t>
            </a:fld>
            <a:endParaRPr lang="en-US"/>
          </a:p>
        </p:txBody>
      </p:sp>
    </p:spTree>
    <p:extLst>
      <p:ext uri="{BB962C8B-B14F-4D97-AF65-F5344CB8AC3E}">
        <p14:creationId xmlns:p14="http://schemas.microsoft.com/office/powerpoint/2010/main" val="161435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3300" b="1" i="0">
                <a:solidFill>
                  <a:srgbClr val="253138"/>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100" b="0" i="0">
                <a:solidFill>
                  <a:srgbClr val="253138"/>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25313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100" b="0" i="0">
                <a:solidFill>
                  <a:srgbClr val="253138"/>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253138"/>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DEEEF"/>
          </a:solidFill>
        </p:spPr>
        <p:txBody>
          <a:bodyPr wrap="square" lIns="0" tIns="0" rIns="0" bIns="0" rtlCol="0"/>
          <a:lstStyle/>
          <a:p>
            <a:endParaRPr/>
          </a:p>
        </p:txBody>
      </p:sp>
      <p:sp>
        <p:nvSpPr>
          <p:cNvPr id="17" name="bg object 17"/>
          <p:cNvSpPr/>
          <p:nvPr/>
        </p:nvSpPr>
        <p:spPr>
          <a:xfrm>
            <a:off x="4924425" y="0"/>
            <a:ext cx="4219575" cy="5143500"/>
          </a:xfrm>
          <a:custGeom>
            <a:avLst/>
            <a:gdLst/>
            <a:ahLst/>
            <a:cxnLst/>
            <a:rect l="l" t="t" r="r" b="b"/>
            <a:pathLst>
              <a:path w="4219575" h="5143500">
                <a:moveTo>
                  <a:pt x="4219575" y="0"/>
                </a:moveTo>
                <a:lnTo>
                  <a:pt x="1538084" y="0"/>
                </a:lnTo>
                <a:lnTo>
                  <a:pt x="1533207" y="3263"/>
                </a:lnTo>
                <a:lnTo>
                  <a:pt x="1496047" y="28930"/>
                </a:lnTo>
                <a:lnTo>
                  <a:pt x="1459268" y="55118"/>
                </a:lnTo>
                <a:lnTo>
                  <a:pt x="1422895" y="81813"/>
                </a:lnTo>
                <a:lnTo>
                  <a:pt x="1386928" y="109029"/>
                </a:lnTo>
                <a:lnTo>
                  <a:pt x="1351368" y="136753"/>
                </a:lnTo>
                <a:lnTo>
                  <a:pt x="1316228" y="164973"/>
                </a:lnTo>
                <a:lnTo>
                  <a:pt x="1281493" y="193687"/>
                </a:lnTo>
                <a:lnTo>
                  <a:pt x="1247203" y="222897"/>
                </a:lnTo>
                <a:lnTo>
                  <a:pt x="1213332" y="252590"/>
                </a:lnTo>
                <a:lnTo>
                  <a:pt x="1179906" y="282765"/>
                </a:lnTo>
                <a:lnTo>
                  <a:pt x="1146924" y="313410"/>
                </a:lnTo>
                <a:lnTo>
                  <a:pt x="1114386" y="344525"/>
                </a:lnTo>
                <a:lnTo>
                  <a:pt x="1112812" y="346075"/>
                </a:lnTo>
                <a:lnTo>
                  <a:pt x="1097546" y="329806"/>
                </a:lnTo>
                <a:lnTo>
                  <a:pt x="1064729" y="299427"/>
                </a:lnTo>
                <a:lnTo>
                  <a:pt x="1029843" y="271348"/>
                </a:lnTo>
                <a:lnTo>
                  <a:pt x="993013" y="245706"/>
                </a:lnTo>
                <a:lnTo>
                  <a:pt x="954341" y="222618"/>
                </a:lnTo>
                <a:lnTo>
                  <a:pt x="913980" y="202196"/>
                </a:lnTo>
                <a:lnTo>
                  <a:pt x="872032" y="184594"/>
                </a:lnTo>
                <a:lnTo>
                  <a:pt x="828636" y="169900"/>
                </a:lnTo>
                <a:lnTo>
                  <a:pt x="783907" y="158267"/>
                </a:lnTo>
                <a:lnTo>
                  <a:pt x="737971" y="149796"/>
                </a:lnTo>
                <a:lnTo>
                  <a:pt x="690968" y="144627"/>
                </a:lnTo>
                <a:lnTo>
                  <a:pt x="643001" y="142875"/>
                </a:lnTo>
                <a:lnTo>
                  <a:pt x="595007" y="144627"/>
                </a:lnTo>
                <a:lnTo>
                  <a:pt x="547979" y="149796"/>
                </a:lnTo>
                <a:lnTo>
                  <a:pt x="502031" y="158267"/>
                </a:lnTo>
                <a:lnTo>
                  <a:pt x="457301" y="169900"/>
                </a:lnTo>
                <a:lnTo>
                  <a:pt x="413893" y="184594"/>
                </a:lnTo>
                <a:lnTo>
                  <a:pt x="371932" y="202196"/>
                </a:lnTo>
                <a:lnTo>
                  <a:pt x="331558" y="222618"/>
                </a:lnTo>
                <a:lnTo>
                  <a:pt x="292887" y="245706"/>
                </a:lnTo>
                <a:lnTo>
                  <a:pt x="256044" y="271348"/>
                </a:lnTo>
                <a:lnTo>
                  <a:pt x="221145" y="299427"/>
                </a:lnTo>
                <a:lnTo>
                  <a:pt x="188328" y="329806"/>
                </a:lnTo>
                <a:lnTo>
                  <a:pt x="157721" y="362381"/>
                </a:lnTo>
                <a:lnTo>
                  <a:pt x="129425" y="397014"/>
                </a:lnTo>
                <a:lnTo>
                  <a:pt x="103593" y="433578"/>
                </a:lnTo>
                <a:lnTo>
                  <a:pt x="80327" y="471957"/>
                </a:lnTo>
                <a:lnTo>
                  <a:pt x="59766" y="512025"/>
                </a:lnTo>
                <a:lnTo>
                  <a:pt x="42011" y="553669"/>
                </a:lnTo>
                <a:lnTo>
                  <a:pt x="27216" y="596747"/>
                </a:lnTo>
                <a:lnTo>
                  <a:pt x="15494" y="641159"/>
                </a:lnTo>
                <a:lnTo>
                  <a:pt x="6972" y="686752"/>
                </a:lnTo>
                <a:lnTo>
                  <a:pt x="1752" y="733437"/>
                </a:lnTo>
                <a:lnTo>
                  <a:pt x="0" y="781050"/>
                </a:lnTo>
                <a:lnTo>
                  <a:pt x="1752" y="828675"/>
                </a:lnTo>
                <a:lnTo>
                  <a:pt x="6972" y="875360"/>
                </a:lnTo>
                <a:lnTo>
                  <a:pt x="15494" y="920953"/>
                </a:lnTo>
                <a:lnTo>
                  <a:pt x="27216" y="965365"/>
                </a:lnTo>
                <a:lnTo>
                  <a:pt x="42011" y="1008443"/>
                </a:lnTo>
                <a:lnTo>
                  <a:pt x="59766" y="1050086"/>
                </a:lnTo>
                <a:lnTo>
                  <a:pt x="80327" y="1090155"/>
                </a:lnTo>
                <a:lnTo>
                  <a:pt x="103593" y="1128534"/>
                </a:lnTo>
                <a:lnTo>
                  <a:pt x="129425" y="1165098"/>
                </a:lnTo>
                <a:lnTo>
                  <a:pt x="157721" y="1199730"/>
                </a:lnTo>
                <a:lnTo>
                  <a:pt x="188341" y="1232306"/>
                </a:lnTo>
                <a:lnTo>
                  <a:pt x="221145" y="1262684"/>
                </a:lnTo>
                <a:lnTo>
                  <a:pt x="256044" y="1290764"/>
                </a:lnTo>
                <a:lnTo>
                  <a:pt x="292887" y="1316405"/>
                </a:lnTo>
                <a:lnTo>
                  <a:pt x="331558" y="1339494"/>
                </a:lnTo>
                <a:lnTo>
                  <a:pt x="371932" y="1359916"/>
                </a:lnTo>
                <a:lnTo>
                  <a:pt x="410425" y="1376070"/>
                </a:lnTo>
                <a:lnTo>
                  <a:pt x="406996" y="1384173"/>
                </a:lnTo>
                <a:lnTo>
                  <a:pt x="389788" y="1426552"/>
                </a:lnTo>
                <a:lnTo>
                  <a:pt x="373189" y="1469224"/>
                </a:lnTo>
                <a:lnTo>
                  <a:pt x="357200" y="1512201"/>
                </a:lnTo>
                <a:lnTo>
                  <a:pt x="341833" y="1555470"/>
                </a:lnTo>
                <a:lnTo>
                  <a:pt x="327088" y="1599044"/>
                </a:lnTo>
                <a:lnTo>
                  <a:pt x="312978" y="1642897"/>
                </a:lnTo>
                <a:lnTo>
                  <a:pt x="299504" y="1687029"/>
                </a:lnTo>
                <a:lnTo>
                  <a:pt x="286664" y="1731441"/>
                </a:lnTo>
                <a:lnTo>
                  <a:pt x="274472" y="1776120"/>
                </a:lnTo>
                <a:lnTo>
                  <a:pt x="262940" y="1821053"/>
                </a:lnTo>
                <a:lnTo>
                  <a:pt x="252056" y="1866265"/>
                </a:lnTo>
                <a:lnTo>
                  <a:pt x="241846" y="1911718"/>
                </a:lnTo>
                <a:lnTo>
                  <a:pt x="232295" y="1957425"/>
                </a:lnTo>
                <a:lnTo>
                  <a:pt x="223431" y="2003374"/>
                </a:lnTo>
                <a:lnTo>
                  <a:pt x="215226" y="2049551"/>
                </a:lnTo>
                <a:lnTo>
                  <a:pt x="207721" y="2095969"/>
                </a:lnTo>
                <a:lnTo>
                  <a:pt x="200901" y="2142617"/>
                </a:lnTo>
                <a:lnTo>
                  <a:pt x="194779" y="2189492"/>
                </a:lnTo>
                <a:lnTo>
                  <a:pt x="189357" y="2236571"/>
                </a:lnTo>
                <a:lnTo>
                  <a:pt x="184632" y="2283866"/>
                </a:lnTo>
                <a:lnTo>
                  <a:pt x="180619" y="2331364"/>
                </a:lnTo>
                <a:lnTo>
                  <a:pt x="177330" y="2379065"/>
                </a:lnTo>
                <a:lnTo>
                  <a:pt x="174764" y="2426957"/>
                </a:lnTo>
                <a:lnTo>
                  <a:pt x="172923" y="2475039"/>
                </a:lnTo>
                <a:lnTo>
                  <a:pt x="171818" y="2523312"/>
                </a:lnTo>
                <a:lnTo>
                  <a:pt x="171450" y="2571750"/>
                </a:lnTo>
                <a:lnTo>
                  <a:pt x="171818" y="2620200"/>
                </a:lnTo>
                <a:lnTo>
                  <a:pt x="172923" y="2668473"/>
                </a:lnTo>
                <a:lnTo>
                  <a:pt x="174764" y="2716555"/>
                </a:lnTo>
                <a:lnTo>
                  <a:pt x="177330" y="2764459"/>
                </a:lnTo>
                <a:lnTo>
                  <a:pt x="180619" y="2812161"/>
                </a:lnTo>
                <a:lnTo>
                  <a:pt x="184632" y="2859659"/>
                </a:lnTo>
                <a:lnTo>
                  <a:pt x="189357" y="2906953"/>
                </a:lnTo>
                <a:lnTo>
                  <a:pt x="194779" y="2954032"/>
                </a:lnTo>
                <a:lnTo>
                  <a:pt x="200901" y="3000908"/>
                </a:lnTo>
                <a:lnTo>
                  <a:pt x="207721" y="3047555"/>
                </a:lnTo>
                <a:lnTo>
                  <a:pt x="215226" y="3093974"/>
                </a:lnTo>
                <a:lnTo>
                  <a:pt x="223431" y="3140151"/>
                </a:lnTo>
                <a:lnTo>
                  <a:pt x="232295" y="3186099"/>
                </a:lnTo>
                <a:lnTo>
                  <a:pt x="241846" y="3231807"/>
                </a:lnTo>
                <a:lnTo>
                  <a:pt x="252056" y="3277273"/>
                </a:lnTo>
                <a:lnTo>
                  <a:pt x="262940" y="3322472"/>
                </a:lnTo>
                <a:lnTo>
                  <a:pt x="274472" y="3367417"/>
                </a:lnTo>
                <a:lnTo>
                  <a:pt x="286664" y="3412096"/>
                </a:lnTo>
                <a:lnTo>
                  <a:pt x="299504" y="3456508"/>
                </a:lnTo>
                <a:lnTo>
                  <a:pt x="312978" y="3500640"/>
                </a:lnTo>
                <a:lnTo>
                  <a:pt x="327088" y="3544493"/>
                </a:lnTo>
                <a:lnTo>
                  <a:pt x="341833" y="3588054"/>
                </a:lnTo>
                <a:lnTo>
                  <a:pt x="357200" y="3631336"/>
                </a:lnTo>
                <a:lnTo>
                  <a:pt x="373189" y="3674313"/>
                </a:lnTo>
                <a:lnTo>
                  <a:pt x="389788" y="3716985"/>
                </a:lnTo>
                <a:lnTo>
                  <a:pt x="406996" y="3759352"/>
                </a:lnTo>
                <a:lnTo>
                  <a:pt x="424815" y="3801414"/>
                </a:lnTo>
                <a:lnTo>
                  <a:pt x="443230" y="3843147"/>
                </a:lnTo>
                <a:lnTo>
                  <a:pt x="462229" y="3884561"/>
                </a:lnTo>
                <a:lnTo>
                  <a:pt x="481825" y="3925646"/>
                </a:lnTo>
                <a:lnTo>
                  <a:pt x="502005" y="3966400"/>
                </a:lnTo>
                <a:lnTo>
                  <a:pt x="522757" y="4006812"/>
                </a:lnTo>
                <a:lnTo>
                  <a:pt x="544080" y="4046867"/>
                </a:lnTo>
                <a:lnTo>
                  <a:pt x="565975" y="4086593"/>
                </a:lnTo>
                <a:lnTo>
                  <a:pt x="588416" y="4125950"/>
                </a:lnTo>
                <a:lnTo>
                  <a:pt x="611428" y="4164939"/>
                </a:lnTo>
                <a:lnTo>
                  <a:pt x="634987" y="4203573"/>
                </a:lnTo>
                <a:lnTo>
                  <a:pt x="659079" y="4241838"/>
                </a:lnTo>
                <a:lnTo>
                  <a:pt x="683729" y="4279722"/>
                </a:lnTo>
                <a:lnTo>
                  <a:pt x="708901" y="4317212"/>
                </a:lnTo>
                <a:lnTo>
                  <a:pt x="734606" y="4354322"/>
                </a:lnTo>
                <a:lnTo>
                  <a:pt x="760831" y="4391050"/>
                </a:lnTo>
                <a:lnTo>
                  <a:pt x="787577" y="4427359"/>
                </a:lnTo>
                <a:lnTo>
                  <a:pt x="814832" y="4463275"/>
                </a:lnTo>
                <a:lnTo>
                  <a:pt x="842594" y="4498784"/>
                </a:lnTo>
                <a:lnTo>
                  <a:pt x="870851" y="4533874"/>
                </a:lnTo>
                <a:lnTo>
                  <a:pt x="899617" y="4568545"/>
                </a:lnTo>
                <a:lnTo>
                  <a:pt x="928865" y="4602785"/>
                </a:lnTo>
                <a:lnTo>
                  <a:pt x="958608" y="4636592"/>
                </a:lnTo>
                <a:lnTo>
                  <a:pt x="988822" y="4669968"/>
                </a:lnTo>
                <a:lnTo>
                  <a:pt x="1019517" y="4702911"/>
                </a:lnTo>
                <a:lnTo>
                  <a:pt x="1050683" y="4735398"/>
                </a:lnTo>
                <a:lnTo>
                  <a:pt x="1082306" y="4767427"/>
                </a:lnTo>
                <a:lnTo>
                  <a:pt x="1114386" y="4799012"/>
                </a:lnTo>
                <a:lnTo>
                  <a:pt x="1146924" y="4830127"/>
                </a:lnTo>
                <a:lnTo>
                  <a:pt x="1179906" y="4860772"/>
                </a:lnTo>
                <a:lnTo>
                  <a:pt x="1213332" y="4890935"/>
                </a:lnTo>
                <a:lnTo>
                  <a:pt x="1247203" y="4920627"/>
                </a:lnTo>
                <a:lnTo>
                  <a:pt x="1281493" y="4949837"/>
                </a:lnTo>
                <a:lnTo>
                  <a:pt x="1316228" y="4978552"/>
                </a:lnTo>
                <a:lnTo>
                  <a:pt x="1351368" y="5006772"/>
                </a:lnTo>
                <a:lnTo>
                  <a:pt x="1386928" y="5034496"/>
                </a:lnTo>
                <a:lnTo>
                  <a:pt x="1422895" y="5061712"/>
                </a:lnTo>
                <a:lnTo>
                  <a:pt x="1459268" y="5088407"/>
                </a:lnTo>
                <a:lnTo>
                  <a:pt x="1496047" y="5114595"/>
                </a:lnTo>
                <a:lnTo>
                  <a:pt x="1533207" y="5140261"/>
                </a:lnTo>
                <a:lnTo>
                  <a:pt x="1538058" y="5143500"/>
                </a:lnTo>
                <a:lnTo>
                  <a:pt x="4219575" y="5143500"/>
                </a:lnTo>
                <a:lnTo>
                  <a:pt x="4219575"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4391025" y="4448212"/>
            <a:ext cx="114300" cy="123786"/>
          </a:xfrm>
          <a:prstGeom prst="rect">
            <a:avLst/>
          </a:prstGeom>
        </p:spPr>
      </p:pic>
      <p:pic>
        <p:nvPicPr>
          <p:cNvPr id="19" name="bg object 19"/>
          <p:cNvPicPr/>
          <p:nvPr/>
        </p:nvPicPr>
        <p:blipFill>
          <a:blip r:embed="rId3" cstate="print"/>
          <a:stretch>
            <a:fillRect/>
          </a:stretch>
        </p:blipFill>
        <p:spPr>
          <a:xfrm>
            <a:off x="4581525" y="4419637"/>
            <a:ext cx="85725" cy="133286"/>
          </a:xfrm>
          <a:prstGeom prst="rect">
            <a:avLst/>
          </a:prstGeom>
        </p:spPr>
      </p:pic>
      <p:sp>
        <p:nvSpPr>
          <p:cNvPr id="20" name="bg object 20"/>
          <p:cNvSpPr/>
          <p:nvPr/>
        </p:nvSpPr>
        <p:spPr>
          <a:xfrm>
            <a:off x="4762500" y="4400550"/>
            <a:ext cx="647700" cy="200025"/>
          </a:xfrm>
          <a:custGeom>
            <a:avLst/>
            <a:gdLst/>
            <a:ahLst/>
            <a:cxnLst/>
            <a:rect l="l" t="t" r="r" b="b"/>
            <a:pathLst>
              <a:path w="647700" h="200025">
                <a:moveTo>
                  <a:pt x="12446" y="56895"/>
                </a:moveTo>
                <a:lnTo>
                  <a:pt x="4699" y="56895"/>
                </a:lnTo>
                <a:lnTo>
                  <a:pt x="0" y="60363"/>
                </a:lnTo>
                <a:lnTo>
                  <a:pt x="1397" y="65925"/>
                </a:lnTo>
                <a:lnTo>
                  <a:pt x="2666" y="65925"/>
                </a:lnTo>
                <a:lnTo>
                  <a:pt x="13922" y="99117"/>
                </a:lnTo>
                <a:lnTo>
                  <a:pt x="40814" y="164668"/>
                </a:lnTo>
                <a:lnTo>
                  <a:pt x="57912" y="199021"/>
                </a:lnTo>
                <a:lnTo>
                  <a:pt x="59944" y="199986"/>
                </a:lnTo>
                <a:lnTo>
                  <a:pt x="65786" y="199986"/>
                </a:lnTo>
                <a:lnTo>
                  <a:pt x="69596" y="196811"/>
                </a:lnTo>
                <a:lnTo>
                  <a:pt x="69596" y="193167"/>
                </a:lnTo>
                <a:lnTo>
                  <a:pt x="72887" y="168401"/>
                </a:lnTo>
                <a:lnTo>
                  <a:pt x="58292" y="168401"/>
                </a:lnTo>
                <a:lnTo>
                  <a:pt x="46732" y="142285"/>
                </a:lnTo>
                <a:lnTo>
                  <a:pt x="35909" y="115697"/>
                </a:lnTo>
                <a:lnTo>
                  <a:pt x="25896" y="88699"/>
                </a:lnTo>
                <a:lnTo>
                  <a:pt x="16763" y="61353"/>
                </a:lnTo>
                <a:lnTo>
                  <a:pt x="15366" y="58293"/>
                </a:lnTo>
                <a:lnTo>
                  <a:pt x="12446" y="56895"/>
                </a:lnTo>
                <a:close/>
              </a:path>
              <a:path w="647700" h="200025">
                <a:moveTo>
                  <a:pt x="110109" y="12204"/>
                </a:moveTo>
                <a:lnTo>
                  <a:pt x="101853" y="12204"/>
                </a:lnTo>
                <a:lnTo>
                  <a:pt x="88391" y="15913"/>
                </a:lnTo>
                <a:lnTo>
                  <a:pt x="81407" y="20446"/>
                </a:lnTo>
                <a:lnTo>
                  <a:pt x="76708" y="28409"/>
                </a:lnTo>
                <a:lnTo>
                  <a:pt x="75437" y="37515"/>
                </a:lnTo>
                <a:lnTo>
                  <a:pt x="70562" y="69936"/>
                </a:lnTo>
                <a:lnTo>
                  <a:pt x="66151" y="102596"/>
                </a:lnTo>
                <a:lnTo>
                  <a:pt x="62097" y="135438"/>
                </a:lnTo>
                <a:lnTo>
                  <a:pt x="58292" y="168401"/>
                </a:lnTo>
                <a:lnTo>
                  <a:pt x="72887" y="168401"/>
                </a:lnTo>
                <a:lnTo>
                  <a:pt x="87249" y="60210"/>
                </a:lnTo>
                <a:lnTo>
                  <a:pt x="87822" y="53054"/>
                </a:lnTo>
                <a:lnTo>
                  <a:pt x="88407" y="44610"/>
                </a:lnTo>
                <a:lnTo>
                  <a:pt x="89874" y="36588"/>
                </a:lnTo>
                <a:lnTo>
                  <a:pt x="93090" y="30695"/>
                </a:lnTo>
                <a:lnTo>
                  <a:pt x="96647" y="26123"/>
                </a:lnTo>
                <a:lnTo>
                  <a:pt x="128397" y="26123"/>
                </a:lnTo>
                <a:lnTo>
                  <a:pt x="638301" y="13639"/>
                </a:lnTo>
                <a:lnTo>
                  <a:pt x="647700" y="13639"/>
                </a:lnTo>
                <a:lnTo>
                  <a:pt x="647700" y="12496"/>
                </a:lnTo>
                <a:lnTo>
                  <a:pt x="113029" y="12496"/>
                </a:lnTo>
                <a:lnTo>
                  <a:pt x="111633" y="12318"/>
                </a:lnTo>
                <a:lnTo>
                  <a:pt x="110109" y="12204"/>
                </a:lnTo>
                <a:close/>
              </a:path>
              <a:path w="647700" h="200025">
                <a:moveTo>
                  <a:pt x="647700" y="0"/>
                </a:moveTo>
                <a:lnTo>
                  <a:pt x="638301" y="0"/>
                </a:lnTo>
                <a:lnTo>
                  <a:pt x="113029" y="12496"/>
                </a:lnTo>
                <a:lnTo>
                  <a:pt x="647700" y="12496"/>
                </a:lnTo>
                <a:lnTo>
                  <a:pt x="647700" y="0"/>
                </a:lnTo>
                <a:close/>
              </a:path>
            </a:pathLst>
          </a:custGeom>
          <a:solidFill>
            <a:srgbClr val="253138"/>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4917662" y="4457700"/>
            <a:ext cx="71173" cy="123786"/>
          </a:xfrm>
          <a:prstGeom prst="rect">
            <a:avLst/>
          </a:prstGeom>
        </p:spPr>
      </p:pic>
      <p:sp>
        <p:nvSpPr>
          <p:cNvPr id="22" name="bg object 22"/>
          <p:cNvSpPr/>
          <p:nvPr/>
        </p:nvSpPr>
        <p:spPr>
          <a:xfrm>
            <a:off x="5048250" y="4524375"/>
            <a:ext cx="57150" cy="19050"/>
          </a:xfrm>
          <a:custGeom>
            <a:avLst/>
            <a:gdLst/>
            <a:ahLst/>
            <a:cxnLst/>
            <a:rect l="l" t="t" r="r" b="b"/>
            <a:pathLst>
              <a:path w="57150" h="19050">
                <a:moveTo>
                  <a:pt x="53848" y="0"/>
                </a:moveTo>
                <a:lnTo>
                  <a:pt x="6603" y="0"/>
                </a:lnTo>
                <a:lnTo>
                  <a:pt x="3301" y="0"/>
                </a:lnTo>
                <a:lnTo>
                  <a:pt x="0" y="4406"/>
                </a:lnTo>
                <a:lnTo>
                  <a:pt x="0" y="14643"/>
                </a:lnTo>
                <a:lnTo>
                  <a:pt x="3301" y="18999"/>
                </a:lnTo>
                <a:lnTo>
                  <a:pt x="53848" y="18999"/>
                </a:lnTo>
                <a:lnTo>
                  <a:pt x="57150" y="14643"/>
                </a:lnTo>
                <a:lnTo>
                  <a:pt x="57150" y="4406"/>
                </a:lnTo>
                <a:lnTo>
                  <a:pt x="53848" y="0"/>
                </a:lnTo>
                <a:close/>
              </a:path>
            </a:pathLst>
          </a:custGeom>
          <a:solidFill>
            <a:srgbClr val="253138"/>
          </a:solidFill>
        </p:spPr>
        <p:txBody>
          <a:bodyPr wrap="square" lIns="0" tIns="0" rIns="0" bIns="0" rtlCol="0"/>
          <a:lstStyle/>
          <a:p>
            <a:endParaRPr/>
          </a:p>
        </p:txBody>
      </p:sp>
      <p:pic>
        <p:nvPicPr>
          <p:cNvPr id="23" name="bg object 23"/>
          <p:cNvPicPr/>
          <p:nvPr/>
        </p:nvPicPr>
        <p:blipFill>
          <a:blip r:embed="rId5" cstate="print"/>
          <a:stretch>
            <a:fillRect/>
          </a:stretch>
        </p:blipFill>
        <p:spPr>
          <a:xfrm>
            <a:off x="5153025" y="4457700"/>
            <a:ext cx="95250" cy="133311"/>
          </a:xfrm>
          <a:prstGeom prst="rect">
            <a:avLst/>
          </a:prstGeom>
        </p:spPr>
      </p:pic>
      <p:sp>
        <p:nvSpPr>
          <p:cNvPr id="24" name="bg object 24"/>
          <p:cNvSpPr/>
          <p:nvPr/>
        </p:nvSpPr>
        <p:spPr>
          <a:xfrm>
            <a:off x="5286375" y="4552950"/>
            <a:ext cx="19050" cy="28575"/>
          </a:xfrm>
          <a:custGeom>
            <a:avLst/>
            <a:gdLst/>
            <a:ahLst/>
            <a:cxnLst/>
            <a:rect l="l" t="t" r="r" b="b"/>
            <a:pathLst>
              <a:path w="19050" h="28575">
                <a:moveTo>
                  <a:pt x="11302" y="0"/>
                </a:moveTo>
                <a:lnTo>
                  <a:pt x="10795" y="0"/>
                </a:lnTo>
                <a:lnTo>
                  <a:pt x="10287" y="0"/>
                </a:lnTo>
                <a:lnTo>
                  <a:pt x="9525" y="342"/>
                </a:lnTo>
                <a:lnTo>
                  <a:pt x="8762" y="1041"/>
                </a:lnTo>
                <a:lnTo>
                  <a:pt x="4445" y="1041"/>
                </a:lnTo>
                <a:lnTo>
                  <a:pt x="1524" y="3809"/>
                </a:lnTo>
                <a:lnTo>
                  <a:pt x="0" y="5181"/>
                </a:lnTo>
                <a:lnTo>
                  <a:pt x="0" y="24422"/>
                </a:lnTo>
                <a:lnTo>
                  <a:pt x="2921" y="25806"/>
                </a:lnTo>
                <a:lnTo>
                  <a:pt x="2921" y="27190"/>
                </a:lnTo>
                <a:lnTo>
                  <a:pt x="4445" y="27190"/>
                </a:lnTo>
                <a:lnTo>
                  <a:pt x="5841" y="28575"/>
                </a:lnTo>
                <a:lnTo>
                  <a:pt x="11684" y="28575"/>
                </a:lnTo>
                <a:lnTo>
                  <a:pt x="14604" y="27190"/>
                </a:lnTo>
                <a:lnTo>
                  <a:pt x="16128" y="25806"/>
                </a:lnTo>
                <a:lnTo>
                  <a:pt x="17525" y="23088"/>
                </a:lnTo>
                <a:lnTo>
                  <a:pt x="19050" y="21704"/>
                </a:lnTo>
                <a:lnTo>
                  <a:pt x="19050" y="18935"/>
                </a:lnTo>
                <a:lnTo>
                  <a:pt x="17525" y="18935"/>
                </a:lnTo>
                <a:lnTo>
                  <a:pt x="17525" y="3809"/>
                </a:lnTo>
                <a:lnTo>
                  <a:pt x="14604" y="2425"/>
                </a:lnTo>
                <a:lnTo>
                  <a:pt x="14604" y="1041"/>
                </a:lnTo>
                <a:lnTo>
                  <a:pt x="11684" y="1041"/>
                </a:lnTo>
                <a:lnTo>
                  <a:pt x="11684" y="342"/>
                </a:lnTo>
                <a:lnTo>
                  <a:pt x="11302" y="0"/>
                </a:lnTo>
                <a:close/>
              </a:path>
            </a:pathLst>
          </a:custGeom>
          <a:solidFill>
            <a:srgbClr val="253138"/>
          </a:solidFill>
        </p:spPr>
        <p:txBody>
          <a:bodyPr wrap="square" lIns="0" tIns="0" rIns="0" bIns="0" rtlCol="0"/>
          <a:lstStyle/>
          <a:p>
            <a:endParaRPr/>
          </a:p>
        </p:txBody>
      </p:sp>
      <p:sp>
        <p:nvSpPr>
          <p:cNvPr id="25" name="bg object 25"/>
          <p:cNvSpPr/>
          <p:nvPr/>
        </p:nvSpPr>
        <p:spPr>
          <a:xfrm>
            <a:off x="4362450" y="4667287"/>
            <a:ext cx="1000125" cy="28575"/>
          </a:xfrm>
          <a:custGeom>
            <a:avLst/>
            <a:gdLst/>
            <a:ahLst/>
            <a:cxnLst/>
            <a:rect l="l" t="t" r="r" b="b"/>
            <a:pathLst>
              <a:path w="1000125" h="28575">
                <a:moveTo>
                  <a:pt x="766317" y="0"/>
                </a:moveTo>
                <a:lnTo>
                  <a:pt x="647785" y="391"/>
                </a:lnTo>
                <a:lnTo>
                  <a:pt x="512986" y="1704"/>
                </a:lnTo>
                <a:lnTo>
                  <a:pt x="417560" y="3222"/>
                </a:lnTo>
                <a:lnTo>
                  <a:pt x="321919" y="5345"/>
                </a:lnTo>
                <a:lnTo>
                  <a:pt x="225933" y="8166"/>
                </a:lnTo>
                <a:lnTo>
                  <a:pt x="172096" y="9344"/>
                </a:lnTo>
                <a:lnTo>
                  <a:pt x="118141" y="11122"/>
                </a:lnTo>
                <a:lnTo>
                  <a:pt x="9398" y="15659"/>
                </a:lnTo>
                <a:lnTo>
                  <a:pt x="0" y="15659"/>
                </a:lnTo>
                <a:lnTo>
                  <a:pt x="0" y="28498"/>
                </a:lnTo>
                <a:lnTo>
                  <a:pt x="10667" y="28498"/>
                </a:lnTo>
                <a:lnTo>
                  <a:pt x="105937" y="24859"/>
                </a:lnTo>
                <a:lnTo>
                  <a:pt x="248879" y="20467"/>
                </a:lnTo>
                <a:lnTo>
                  <a:pt x="391795" y="16738"/>
                </a:lnTo>
                <a:lnTo>
                  <a:pt x="534832" y="14777"/>
                </a:lnTo>
                <a:lnTo>
                  <a:pt x="678205" y="13734"/>
                </a:lnTo>
                <a:lnTo>
                  <a:pt x="774191" y="13538"/>
                </a:lnTo>
                <a:lnTo>
                  <a:pt x="828206" y="13717"/>
                </a:lnTo>
                <a:lnTo>
                  <a:pt x="936712" y="14872"/>
                </a:lnTo>
                <a:lnTo>
                  <a:pt x="1000125" y="15659"/>
                </a:lnTo>
                <a:lnTo>
                  <a:pt x="1000125" y="1739"/>
                </a:lnTo>
                <a:lnTo>
                  <a:pt x="878284" y="403"/>
                </a:lnTo>
                <a:lnTo>
                  <a:pt x="766317" y="0"/>
                </a:lnTo>
                <a:close/>
              </a:path>
            </a:pathLst>
          </a:custGeom>
          <a:solidFill>
            <a:srgbClr val="253138"/>
          </a:solidFill>
        </p:spPr>
        <p:txBody>
          <a:bodyPr wrap="square" lIns="0" tIns="0" rIns="0" bIns="0" rtlCol="0"/>
          <a:lstStyle/>
          <a:p>
            <a:endParaRPr/>
          </a:p>
        </p:txBody>
      </p:sp>
      <p:pic>
        <p:nvPicPr>
          <p:cNvPr id="26" name="bg object 26"/>
          <p:cNvPicPr/>
          <p:nvPr/>
        </p:nvPicPr>
        <p:blipFill>
          <a:blip r:embed="rId6" cstate="print"/>
          <a:stretch>
            <a:fillRect/>
          </a:stretch>
        </p:blipFill>
        <p:spPr>
          <a:xfrm>
            <a:off x="4781550" y="4724437"/>
            <a:ext cx="95250" cy="104736"/>
          </a:xfrm>
          <a:prstGeom prst="rect">
            <a:avLst/>
          </a:prstGeom>
        </p:spPr>
      </p:pic>
      <p:pic>
        <p:nvPicPr>
          <p:cNvPr id="27" name="bg object 27"/>
          <p:cNvPicPr/>
          <p:nvPr/>
        </p:nvPicPr>
        <p:blipFill>
          <a:blip r:embed="rId7" cstate="print"/>
          <a:stretch>
            <a:fillRect/>
          </a:stretch>
        </p:blipFill>
        <p:spPr>
          <a:xfrm>
            <a:off x="1990725" y="180975"/>
            <a:ext cx="114300" cy="123825"/>
          </a:xfrm>
          <a:prstGeom prst="rect">
            <a:avLst/>
          </a:prstGeom>
        </p:spPr>
      </p:pic>
      <p:sp>
        <p:nvSpPr>
          <p:cNvPr id="28" name="bg object 28"/>
          <p:cNvSpPr/>
          <p:nvPr/>
        </p:nvSpPr>
        <p:spPr>
          <a:xfrm>
            <a:off x="1971675" y="381000"/>
            <a:ext cx="171450" cy="19050"/>
          </a:xfrm>
          <a:custGeom>
            <a:avLst/>
            <a:gdLst/>
            <a:ahLst/>
            <a:cxnLst/>
            <a:rect l="l" t="t" r="r" b="b"/>
            <a:pathLst>
              <a:path w="171450" h="19050">
                <a:moveTo>
                  <a:pt x="171450" y="0"/>
                </a:moveTo>
                <a:lnTo>
                  <a:pt x="163068" y="0"/>
                </a:lnTo>
                <a:lnTo>
                  <a:pt x="8381" y="6985"/>
                </a:lnTo>
                <a:lnTo>
                  <a:pt x="0" y="6985"/>
                </a:lnTo>
                <a:lnTo>
                  <a:pt x="0" y="19050"/>
                </a:lnTo>
                <a:lnTo>
                  <a:pt x="8381" y="19050"/>
                </a:lnTo>
                <a:lnTo>
                  <a:pt x="163068" y="12064"/>
                </a:lnTo>
                <a:lnTo>
                  <a:pt x="171450" y="12064"/>
                </a:lnTo>
                <a:lnTo>
                  <a:pt x="171450" y="0"/>
                </a:lnTo>
                <a:close/>
              </a:path>
            </a:pathLst>
          </a:custGeom>
          <a:solidFill>
            <a:srgbClr val="253138"/>
          </a:solidFill>
        </p:spPr>
        <p:txBody>
          <a:bodyPr wrap="square" lIns="0" tIns="0" rIns="0" bIns="0" rtlCol="0"/>
          <a:lstStyle/>
          <a:p>
            <a:endParaRPr/>
          </a:p>
        </p:txBody>
      </p:sp>
      <p:pic>
        <p:nvPicPr>
          <p:cNvPr id="29" name="bg object 29"/>
          <p:cNvPicPr/>
          <p:nvPr/>
        </p:nvPicPr>
        <p:blipFill>
          <a:blip r:embed="rId8" cstate="print"/>
          <a:stretch>
            <a:fillRect/>
          </a:stretch>
        </p:blipFill>
        <p:spPr>
          <a:xfrm>
            <a:off x="1990725" y="466725"/>
            <a:ext cx="73473" cy="142875"/>
          </a:xfrm>
          <a:prstGeom prst="rect">
            <a:avLst/>
          </a:prstGeom>
        </p:spPr>
      </p:pic>
      <p:sp>
        <p:nvSpPr>
          <p:cNvPr id="30" name="bg object 30"/>
          <p:cNvSpPr/>
          <p:nvPr/>
        </p:nvSpPr>
        <p:spPr>
          <a:xfrm>
            <a:off x="2105025" y="428624"/>
            <a:ext cx="95885" cy="123825"/>
          </a:xfrm>
          <a:custGeom>
            <a:avLst/>
            <a:gdLst/>
            <a:ahLst/>
            <a:cxnLst/>
            <a:rect l="l" t="t" r="r" b="b"/>
            <a:pathLst>
              <a:path w="95885" h="123825">
                <a:moveTo>
                  <a:pt x="95681" y="86017"/>
                </a:moveTo>
                <a:lnTo>
                  <a:pt x="92430" y="69837"/>
                </a:lnTo>
                <a:lnTo>
                  <a:pt x="87972" y="64643"/>
                </a:lnTo>
                <a:lnTo>
                  <a:pt x="81546" y="57175"/>
                </a:lnTo>
                <a:lnTo>
                  <a:pt x="64770" y="51054"/>
                </a:lnTo>
                <a:lnTo>
                  <a:pt x="67754" y="44208"/>
                </a:lnTo>
                <a:lnTo>
                  <a:pt x="69151" y="36931"/>
                </a:lnTo>
                <a:lnTo>
                  <a:pt x="68732" y="29413"/>
                </a:lnTo>
                <a:lnTo>
                  <a:pt x="66294" y="21844"/>
                </a:lnTo>
                <a:lnTo>
                  <a:pt x="29972" y="0"/>
                </a:lnTo>
                <a:lnTo>
                  <a:pt x="23393" y="558"/>
                </a:lnTo>
                <a:lnTo>
                  <a:pt x="16954" y="2222"/>
                </a:lnTo>
                <a:lnTo>
                  <a:pt x="10782" y="5041"/>
                </a:lnTo>
                <a:lnTo>
                  <a:pt x="5080" y="9017"/>
                </a:lnTo>
                <a:lnTo>
                  <a:pt x="0" y="13970"/>
                </a:lnTo>
                <a:lnTo>
                  <a:pt x="3479" y="19050"/>
                </a:lnTo>
                <a:lnTo>
                  <a:pt x="2413" y="19050"/>
                </a:lnTo>
                <a:lnTo>
                  <a:pt x="0" y="21082"/>
                </a:lnTo>
                <a:lnTo>
                  <a:pt x="0" y="102743"/>
                </a:lnTo>
                <a:lnTo>
                  <a:pt x="2413" y="104775"/>
                </a:lnTo>
                <a:lnTo>
                  <a:pt x="7112" y="104775"/>
                </a:lnTo>
                <a:lnTo>
                  <a:pt x="9525" y="102743"/>
                </a:lnTo>
                <a:lnTo>
                  <a:pt x="9525" y="21082"/>
                </a:lnTo>
                <a:lnTo>
                  <a:pt x="9220" y="20828"/>
                </a:lnTo>
                <a:lnTo>
                  <a:pt x="11176" y="20828"/>
                </a:lnTo>
                <a:lnTo>
                  <a:pt x="12700" y="20193"/>
                </a:lnTo>
                <a:lnTo>
                  <a:pt x="13970" y="18669"/>
                </a:lnTo>
                <a:lnTo>
                  <a:pt x="13970" y="17653"/>
                </a:lnTo>
                <a:lnTo>
                  <a:pt x="19177" y="13843"/>
                </a:lnTo>
                <a:lnTo>
                  <a:pt x="25019" y="12065"/>
                </a:lnTo>
                <a:lnTo>
                  <a:pt x="30734" y="12065"/>
                </a:lnTo>
                <a:lnTo>
                  <a:pt x="54571" y="32689"/>
                </a:lnTo>
                <a:lnTo>
                  <a:pt x="53759" y="39839"/>
                </a:lnTo>
                <a:lnTo>
                  <a:pt x="50825" y="46240"/>
                </a:lnTo>
                <a:lnTo>
                  <a:pt x="46101" y="51562"/>
                </a:lnTo>
                <a:lnTo>
                  <a:pt x="38100" y="52705"/>
                </a:lnTo>
                <a:lnTo>
                  <a:pt x="30099" y="54864"/>
                </a:lnTo>
                <a:lnTo>
                  <a:pt x="22987" y="57404"/>
                </a:lnTo>
                <a:lnTo>
                  <a:pt x="16256" y="59563"/>
                </a:lnTo>
                <a:lnTo>
                  <a:pt x="15113" y="69215"/>
                </a:lnTo>
                <a:lnTo>
                  <a:pt x="22987" y="71374"/>
                </a:lnTo>
                <a:lnTo>
                  <a:pt x="25146" y="71882"/>
                </a:lnTo>
                <a:lnTo>
                  <a:pt x="27432" y="72009"/>
                </a:lnTo>
                <a:lnTo>
                  <a:pt x="37846" y="72009"/>
                </a:lnTo>
                <a:lnTo>
                  <a:pt x="45720" y="69342"/>
                </a:lnTo>
                <a:lnTo>
                  <a:pt x="52324" y="64770"/>
                </a:lnTo>
                <a:lnTo>
                  <a:pt x="53594" y="64643"/>
                </a:lnTo>
                <a:lnTo>
                  <a:pt x="58420" y="64643"/>
                </a:lnTo>
                <a:lnTo>
                  <a:pt x="62865" y="64897"/>
                </a:lnTo>
                <a:lnTo>
                  <a:pt x="69888" y="66255"/>
                </a:lnTo>
                <a:lnTo>
                  <a:pt x="75653" y="70040"/>
                </a:lnTo>
                <a:lnTo>
                  <a:pt x="79756" y="75831"/>
                </a:lnTo>
                <a:lnTo>
                  <a:pt x="81788" y="83185"/>
                </a:lnTo>
                <a:lnTo>
                  <a:pt x="79743" y="91008"/>
                </a:lnTo>
                <a:lnTo>
                  <a:pt x="45974" y="111125"/>
                </a:lnTo>
                <a:lnTo>
                  <a:pt x="29591" y="111125"/>
                </a:lnTo>
                <a:lnTo>
                  <a:pt x="21209" y="110109"/>
                </a:lnTo>
                <a:lnTo>
                  <a:pt x="12954" y="107950"/>
                </a:lnTo>
                <a:lnTo>
                  <a:pt x="11557" y="107696"/>
                </a:lnTo>
                <a:lnTo>
                  <a:pt x="3556" y="107696"/>
                </a:lnTo>
                <a:lnTo>
                  <a:pt x="1397" y="118872"/>
                </a:lnTo>
                <a:lnTo>
                  <a:pt x="40640" y="123825"/>
                </a:lnTo>
                <a:lnTo>
                  <a:pt x="54698" y="122859"/>
                </a:lnTo>
                <a:lnTo>
                  <a:pt x="67945" y="119468"/>
                </a:lnTo>
                <a:lnTo>
                  <a:pt x="79743" y="112953"/>
                </a:lnTo>
                <a:lnTo>
                  <a:pt x="81470" y="111125"/>
                </a:lnTo>
                <a:lnTo>
                  <a:pt x="89535" y="102616"/>
                </a:lnTo>
                <a:lnTo>
                  <a:pt x="95681" y="86017"/>
                </a:lnTo>
                <a:close/>
              </a:path>
            </a:pathLst>
          </a:custGeom>
          <a:solidFill>
            <a:srgbClr val="253138"/>
          </a:solidFill>
        </p:spPr>
        <p:txBody>
          <a:bodyPr wrap="square" lIns="0" tIns="0" rIns="0" bIns="0" rtlCol="0"/>
          <a:lstStyle/>
          <a:p>
            <a:endParaRPr/>
          </a:p>
        </p:txBody>
      </p:sp>
      <p:pic>
        <p:nvPicPr>
          <p:cNvPr id="31" name="bg object 31"/>
          <p:cNvPicPr/>
          <p:nvPr/>
        </p:nvPicPr>
        <p:blipFill>
          <a:blip r:embed="rId9" cstate="print"/>
          <a:stretch>
            <a:fillRect/>
          </a:stretch>
        </p:blipFill>
        <p:spPr>
          <a:xfrm>
            <a:off x="3971988" y="362013"/>
            <a:ext cx="85725" cy="85725"/>
          </a:xfrm>
          <a:prstGeom prst="rect">
            <a:avLst/>
          </a:prstGeom>
        </p:spPr>
      </p:pic>
      <p:sp>
        <p:nvSpPr>
          <p:cNvPr id="32" name="bg object 32"/>
          <p:cNvSpPr/>
          <p:nvPr/>
        </p:nvSpPr>
        <p:spPr>
          <a:xfrm>
            <a:off x="3548126" y="0"/>
            <a:ext cx="142875" cy="90805"/>
          </a:xfrm>
          <a:custGeom>
            <a:avLst/>
            <a:gdLst/>
            <a:ahLst/>
            <a:cxnLst/>
            <a:rect l="l" t="t" r="r" b="b"/>
            <a:pathLst>
              <a:path w="142875" h="90805">
                <a:moveTo>
                  <a:pt x="0" y="19050"/>
                </a:moveTo>
                <a:lnTo>
                  <a:pt x="19016" y="0"/>
                </a:lnTo>
              </a:path>
              <a:path w="142875" h="90805">
                <a:moveTo>
                  <a:pt x="123825" y="0"/>
                </a:moveTo>
                <a:lnTo>
                  <a:pt x="142875" y="19050"/>
                </a:lnTo>
                <a:lnTo>
                  <a:pt x="71374" y="90550"/>
                </a:lnTo>
                <a:lnTo>
                  <a:pt x="0" y="19050"/>
                </a:lnTo>
              </a:path>
            </a:pathLst>
          </a:custGeom>
          <a:ln w="9525">
            <a:solidFill>
              <a:srgbClr val="253138"/>
            </a:solidFill>
          </a:ln>
        </p:spPr>
        <p:txBody>
          <a:bodyPr wrap="square" lIns="0" tIns="0" rIns="0" bIns="0" rtlCol="0"/>
          <a:lstStyle/>
          <a:p>
            <a:endParaRPr/>
          </a:p>
        </p:txBody>
      </p:sp>
      <p:pic>
        <p:nvPicPr>
          <p:cNvPr id="33" name="bg object 33"/>
          <p:cNvPicPr/>
          <p:nvPr/>
        </p:nvPicPr>
        <p:blipFill>
          <a:blip r:embed="rId10" cstate="print"/>
          <a:stretch>
            <a:fillRect/>
          </a:stretch>
        </p:blipFill>
        <p:spPr>
          <a:xfrm>
            <a:off x="2390838" y="4791075"/>
            <a:ext cx="142875" cy="142875"/>
          </a:xfrm>
          <a:prstGeom prst="rect">
            <a:avLst/>
          </a:prstGeom>
        </p:spPr>
      </p:pic>
      <p:sp>
        <p:nvSpPr>
          <p:cNvPr id="34" name="bg object 34"/>
          <p:cNvSpPr/>
          <p:nvPr/>
        </p:nvSpPr>
        <p:spPr>
          <a:xfrm>
            <a:off x="1900301" y="4614862"/>
            <a:ext cx="76200" cy="76200"/>
          </a:xfrm>
          <a:custGeom>
            <a:avLst/>
            <a:gdLst/>
            <a:ahLst/>
            <a:cxnLst/>
            <a:rect l="l" t="t" r="r" b="b"/>
            <a:pathLst>
              <a:path w="76200" h="76200">
                <a:moveTo>
                  <a:pt x="0" y="38100"/>
                </a:moveTo>
                <a:lnTo>
                  <a:pt x="38100" y="0"/>
                </a:lnTo>
                <a:lnTo>
                  <a:pt x="76200" y="38100"/>
                </a:lnTo>
                <a:lnTo>
                  <a:pt x="38100" y="76200"/>
                </a:lnTo>
                <a:lnTo>
                  <a:pt x="0" y="38100"/>
                </a:lnTo>
                <a:close/>
              </a:path>
            </a:pathLst>
          </a:custGeom>
          <a:ln w="9525">
            <a:solidFill>
              <a:srgbClr val="253138"/>
            </a:solidFill>
          </a:ln>
        </p:spPr>
        <p:txBody>
          <a:bodyPr wrap="square" lIns="0" tIns="0" rIns="0" bIns="0" rtlCol="0"/>
          <a:lstStyle/>
          <a:p>
            <a:endParaRPr/>
          </a:p>
        </p:txBody>
      </p:sp>
      <p:sp>
        <p:nvSpPr>
          <p:cNvPr id="35" name="bg object 35"/>
          <p:cNvSpPr/>
          <p:nvPr/>
        </p:nvSpPr>
        <p:spPr>
          <a:xfrm>
            <a:off x="5157850" y="376300"/>
            <a:ext cx="828675" cy="828675"/>
          </a:xfrm>
          <a:custGeom>
            <a:avLst/>
            <a:gdLst/>
            <a:ahLst/>
            <a:cxnLst/>
            <a:rect l="l" t="t" r="r" b="b"/>
            <a:pathLst>
              <a:path w="828675" h="828675">
                <a:moveTo>
                  <a:pt x="0" y="414274"/>
                </a:moveTo>
                <a:lnTo>
                  <a:pt x="2786" y="365950"/>
                </a:lnTo>
                <a:lnTo>
                  <a:pt x="10938" y="319266"/>
                </a:lnTo>
                <a:lnTo>
                  <a:pt x="24145" y="274533"/>
                </a:lnTo>
                <a:lnTo>
                  <a:pt x="42097" y="232061"/>
                </a:lnTo>
                <a:lnTo>
                  <a:pt x="64483" y="192161"/>
                </a:lnTo>
                <a:lnTo>
                  <a:pt x="90993" y="155142"/>
                </a:lnTo>
                <a:lnTo>
                  <a:pt x="121316" y="121316"/>
                </a:lnTo>
                <a:lnTo>
                  <a:pt x="155142" y="90993"/>
                </a:lnTo>
                <a:lnTo>
                  <a:pt x="192161" y="64483"/>
                </a:lnTo>
                <a:lnTo>
                  <a:pt x="232061" y="42097"/>
                </a:lnTo>
                <a:lnTo>
                  <a:pt x="274533" y="24145"/>
                </a:lnTo>
                <a:lnTo>
                  <a:pt x="319266" y="10938"/>
                </a:lnTo>
                <a:lnTo>
                  <a:pt x="365950" y="2786"/>
                </a:lnTo>
                <a:lnTo>
                  <a:pt x="414274" y="0"/>
                </a:lnTo>
                <a:lnTo>
                  <a:pt x="462599" y="2786"/>
                </a:lnTo>
                <a:lnTo>
                  <a:pt x="509288" y="10938"/>
                </a:lnTo>
                <a:lnTo>
                  <a:pt x="554029" y="24145"/>
                </a:lnTo>
                <a:lnTo>
                  <a:pt x="596511" y="42097"/>
                </a:lnTo>
                <a:lnTo>
                  <a:pt x="636423" y="64483"/>
                </a:lnTo>
                <a:lnTo>
                  <a:pt x="673455" y="90993"/>
                </a:lnTo>
                <a:lnTo>
                  <a:pt x="707294" y="121316"/>
                </a:lnTo>
                <a:lnTo>
                  <a:pt x="737631" y="155142"/>
                </a:lnTo>
                <a:lnTo>
                  <a:pt x="764154" y="192161"/>
                </a:lnTo>
                <a:lnTo>
                  <a:pt x="786552" y="232061"/>
                </a:lnTo>
                <a:lnTo>
                  <a:pt x="804514" y="274533"/>
                </a:lnTo>
                <a:lnTo>
                  <a:pt x="817729" y="319266"/>
                </a:lnTo>
                <a:lnTo>
                  <a:pt x="825886" y="365950"/>
                </a:lnTo>
                <a:lnTo>
                  <a:pt x="828675" y="414274"/>
                </a:lnTo>
                <a:lnTo>
                  <a:pt x="825886" y="462599"/>
                </a:lnTo>
                <a:lnTo>
                  <a:pt x="817729" y="509288"/>
                </a:lnTo>
                <a:lnTo>
                  <a:pt x="804514" y="554029"/>
                </a:lnTo>
                <a:lnTo>
                  <a:pt x="786552" y="596511"/>
                </a:lnTo>
                <a:lnTo>
                  <a:pt x="764154" y="636423"/>
                </a:lnTo>
                <a:lnTo>
                  <a:pt x="737631" y="673455"/>
                </a:lnTo>
                <a:lnTo>
                  <a:pt x="707294" y="707294"/>
                </a:lnTo>
                <a:lnTo>
                  <a:pt x="673455" y="737631"/>
                </a:lnTo>
                <a:lnTo>
                  <a:pt x="636423" y="764154"/>
                </a:lnTo>
                <a:lnTo>
                  <a:pt x="596511" y="786552"/>
                </a:lnTo>
                <a:lnTo>
                  <a:pt x="554029" y="804514"/>
                </a:lnTo>
                <a:lnTo>
                  <a:pt x="509288" y="817729"/>
                </a:lnTo>
                <a:lnTo>
                  <a:pt x="462599" y="825886"/>
                </a:lnTo>
                <a:lnTo>
                  <a:pt x="414274" y="828675"/>
                </a:lnTo>
                <a:lnTo>
                  <a:pt x="365950" y="825886"/>
                </a:lnTo>
                <a:lnTo>
                  <a:pt x="319266" y="817729"/>
                </a:lnTo>
                <a:lnTo>
                  <a:pt x="274533" y="804514"/>
                </a:lnTo>
                <a:lnTo>
                  <a:pt x="232061" y="786552"/>
                </a:lnTo>
                <a:lnTo>
                  <a:pt x="192161" y="764154"/>
                </a:lnTo>
                <a:lnTo>
                  <a:pt x="155142" y="737631"/>
                </a:lnTo>
                <a:lnTo>
                  <a:pt x="121316" y="707294"/>
                </a:lnTo>
                <a:lnTo>
                  <a:pt x="90993" y="673455"/>
                </a:lnTo>
                <a:lnTo>
                  <a:pt x="64483" y="636423"/>
                </a:lnTo>
                <a:lnTo>
                  <a:pt x="42097" y="596511"/>
                </a:lnTo>
                <a:lnTo>
                  <a:pt x="24145" y="554029"/>
                </a:lnTo>
                <a:lnTo>
                  <a:pt x="10938" y="509288"/>
                </a:lnTo>
                <a:lnTo>
                  <a:pt x="2786" y="462599"/>
                </a:lnTo>
                <a:lnTo>
                  <a:pt x="0" y="414274"/>
                </a:lnTo>
                <a:close/>
              </a:path>
              <a:path w="828675" h="828675">
                <a:moveTo>
                  <a:pt x="201802" y="414274"/>
                </a:moveTo>
                <a:lnTo>
                  <a:pt x="207414" y="462992"/>
                </a:lnTo>
                <a:lnTo>
                  <a:pt x="223398" y="507714"/>
                </a:lnTo>
                <a:lnTo>
                  <a:pt x="248479" y="547165"/>
                </a:lnTo>
                <a:lnTo>
                  <a:pt x="281382" y="580068"/>
                </a:lnTo>
                <a:lnTo>
                  <a:pt x="320833" y="605149"/>
                </a:lnTo>
                <a:lnTo>
                  <a:pt x="365555" y="621133"/>
                </a:lnTo>
                <a:lnTo>
                  <a:pt x="414274" y="626745"/>
                </a:lnTo>
                <a:lnTo>
                  <a:pt x="462992" y="621133"/>
                </a:lnTo>
                <a:lnTo>
                  <a:pt x="507714" y="605149"/>
                </a:lnTo>
                <a:lnTo>
                  <a:pt x="547165" y="580068"/>
                </a:lnTo>
                <a:lnTo>
                  <a:pt x="580068" y="547165"/>
                </a:lnTo>
                <a:lnTo>
                  <a:pt x="605149" y="507714"/>
                </a:lnTo>
                <a:lnTo>
                  <a:pt x="621133" y="462992"/>
                </a:lnTo>
                <a:lnTo>
                  <a:pt x="626745" y="414274"/>
                </a:lnTo>
                <a:lnTo>
                  <a:pt x="621133" y="365555"/>
                </a:lnTo>
                <a:lnTo>
                  <a:pt x="605149" y="320833"/>
                </a:lnTo>
                <a:lnTo>
                  <a:pt x="580068" y="281382"/>
                </a:lnTo>
                <a:lnTo>
                  <a:pt x="547165" y="248479"/>
                </a:lnTo>
                <a:lnTo>
                  <a:pt x="507714" y="223398"/>
                </a:lnTo>
                <a:lnTo>
                  <a:pt x="462992" y="207414"/>
                </a:lnTo>
                <a:lnTo>
                  <a:pt x="414274" y="201802"/>
                </a:lnTo>
                <a:lnTo>
                  <a:pt x="365555" y="207414"/>
                </a:lnTo>
                <a:lnTo>
                  <a:pt x="320833" y="223398"/>
                </a:lnTo>
                <a:lnTo>
                  <a:pt x="281382" y="248479"/>
                </a:lnTo>
                <a:lnTo>
                  <a:pt x="248479" y="281382"/>
                </a:lnTo>
                <a:lnTo>
                  <a:pt x="223398" y="320833"/>
                </a:lnTo>
                <a:lnTo>
                  <a:pt x="207414" y="365555"/>
                </a:lnTo>
                <a:lnTo>
                  <a:pt x="201802" y="414274"/>
                </a:lnTo>
                <a:close/>
              </a:path>
            </a:pathLst>
          </a:custGeom>
          <a:ln w="9525">
            <a:solidFill>
              <a:srgbClr val="EFAD00"/>
            </a:solidFill>
          </a:ln>
        </p:spPr>
        <p:txBody>
          <a:bodyPr wrap="square" lIns="0" tIns="0" rIns="0" bIns="0" rtlCol="0"/>
          <a:lstStyle/>
          <a:p>
            <a:endParaRPr/>
          </a:p>
        </p:txBody>
      </p:sp>
      <p:sp>
        <p:nvSpPr>
          <p:cNvPr id="36" name="bg object 36"/>
          <p:cNvSpPr/>
          <p:nvPr/>
        </p:nvSpPr>
        <p:spPr>
          <a:xfrm>
            <a:off x="5143467" y="361984"/>
            <a:ext cx="848360" cy="769620"/>
          </a:xfrm>
          <a:custGeom>
            <a:avLst/>
            <a:gdLst/>
            <a:ahLst/>
            <a:cxnLst/>
            <a:rect l="l" t="t" r="r" b="b"/>
            <a:pathLst>
              <a:path w="848360" h="769619">
                <a:moveTo>
                  <a:pt x="430966" y="0"/>
                </a:moveTo>
                <a:lnTo>
                  <a:pt x="384413" y="1802"/>
                </a:lnTo>
                <a:lnTo>
                  <a:pt x="338440" y="8601"/>
                </a:lnTo>
                <a:lnTo>
                  <a:pt x="293487" y="20305"/>
                </a:lnTo>
                <a:lnTo>
                  <a:pt x="249996" y="36827"/>
                </a:lnTo>
                <a:lnTo>
                  <a:pt x="208406" y="58076"/>
                </a:lnTo>
                <a:lnTo>
                  <a:pt x="169160" y="83963"/>
                </a:lnTo>
                <a:lnTo>
                  <a:pt x="132696" y="114399"/>
                </a:lnTo>
                <a:lnTo>
                  <a:pt x="99457" y="149294"/>
                </a:lnTo>
                <a:lnTo>
                  <a:pt x="69882" y="188560"/>
                </a:lnTo>
                <a:lnTo>
                  <a:pt x="45071" y="230926"/>
                </a:lnTo>
                <a:lnTo>
                  <a:pt x="25768" y="274894"/>
                </a:lnTo>
                <a:lnTo>
                  <a:pt x="11882" y="320029"/>
                </a:lnTo>
                <a:lnTo>
                  <a:pt x="3323" y="365896"/>
                </a:lnTo>
                <a:lnTo>
                  <a:pt x="0" y="412059"/>
                </a:lnTo>
                <a:lnTo>
                  <a:pt x="1822" y="458084"/>
                </a:lnTo>
                <a:lnTo>
                  <a:pt x="8700" y="503535"/>
                </a:lnTo>
                <a:lnTo>
                  <a:pt x="20543" y="547978"/>
                </a:lnTo>
                <a:lnTo>
                  <a:pt x="37259" y="590976"/>
                </a:lnTo>
                <a:lnTo>
                  <a:pt x="58760" y="632095"/>
                </a:lnTo>
                <a:lnTo>
                  <a:pt x="84953" y="670900"/>
                </a:lnTo>
                <a:lnTo>
                  <a:pt x="115749" y="706955"/>
                </a:lnTo>
                <a:lnTo>
                  <a:pt x="151057" y="739826"/>
                </a:lnTo>
                <a:lnTo>
                  <a:pt x="190786" y="769077"/>
                </a:lnTo>
                <a:lnTo>
                  <a:pt x="306864" y="594706"/>
                </a:lnTo>
                <a:lnTo>
                  <a:pt x="266054" y="560886"/>
                </a:lnTo>
                <a:lnTo>
                  <a:pt x="235459" y="518934"/>
                </a:lnTo>
                <a:lnTo>
                  <a:pt x="216246" y="470958"/>
                </a:lnTo>
                <a:lnTo>
                  <a:pt x="209582" y="419065"/>
                </a:lnTo>
                <a:lnTo>
                  <a:pt x="215246" y="371027"/>
                </a:lnTo>
                <a:lnTo>
                  <a:pt x="231377" y="326925"/>
                </a:lnTo>
                <a:lnTo>
                  <a:pt x="256689" y="288016"/>
                </a:lnTo>
                <a:lnTo>
                  <a:pt x="289891" y="255561"/>
                </a:lnTo>
                <a:lnTo>
                  <a:pt x="329695" y="230819"/>
                </a:lnTo>
                <a:lnTo>
                  <a:pt x="374814" y="215051"/>
                </a:lnTo>
                <a:lnTo>
                  <a:pt x="423958" y="209515"/>
                </a:lnTo>
                <a:lnTo>
                  <a:pt x="473056" y="215051"/>
                </a:lnTo>
                <a:lnTo>
                  <a:pt x="518141" y="230819"/>
                </a:lnTo>
                <a:lnTo>
                  <a:pt x="557923" y="255561"/>
                </a:lnTo>
                <a:lnTo>
                  <a:pt x="591111" y="288016"/>
                </a:lnTo>
                <a:lnTo>
                  <a:pt x="616415" y="326925"/>
                </a:lnTo>
                <a:lnTo>
                  <a:pt x="632544" y="371027"/>
                </a:lnTo>
                <a:lnTo>
                  <a:pt x="638207" y="419065"/>
                </a:lnTo>
                <a:lnTo>
                  <a:pt x="847757" y="419065"/>
                </a:lnTo>
                <a:lnTo>
                  <a:pt x="845138" y="372488"/>
                </a:lnTo>
                <a:lnTo>
                  <a:pt x="837411" y="326982"/>
                </a:lnTo>
                <a:lnTo>
                  <a:pt x="824775" y="282911"/>
                </a:lnTo>
                <a:lnTo>
                  <a:pt x="807430" y="240640"/>
                </a:lnTo>
                <a:lnTo>
                  <a:pt x="785573" y="200534"/>
                </a:lnTo>
                <a:lnTo>
                  <a:pt x="759403" y="162957"/>
                </a:lnTo>
                <a:lnTo>
                  <a:pt x="729119" y="128275"/>
                </a:lnTo>
                <a:lnTo>
                  <a:pt x="694920" y="96852"/>
                </a:lnTo>
                <a:lnTo>
                  <a:pt x="657003" y="69053"/>
                </a:lnTo>
                <a:lnTo>
                  <a:pt x="614162" y="44535"/>
                </a:lnTo>
                <a:lnTo>
                  <a:pt x="569697" y="25460"/>
                </a:lnTo>
                <a:lnTo>
                  <a:pt x="524048" y="11739"/>
                </a:lnTo>
                <a:lnTo>
                  <a:pt x="477658" y="3282"/>
                </a:lnTo>
                <a:lnTo>
                  <a:pt x="430966" y="0"/>
                </a:lnTo>
                <a:close/>
              </a:path>
            </a:pathLst>
          </a:custGeom>
          <a:solidFill>
            <a:srgbClr val="EFAD00"/>
          </a:solidFill>
        </p:spPr>
        <p:txBody>
          <a:bodyPr wrap="square" lIns="0" tIns="0" rIns="0" bIns="0" rtlCol="0"/>
          <a:lstStyle/>
          <a:p>
            <a:endParaRPr/>
          </a:p>
        </p:txBody>
      </p:sp>
      <p:sp>
        <p:nvSpPr>
          <p:cNvPr id="37" name="bg object 37"/>
          <p:cNvSpPr/>
          <p:nvPr/>
        </p:nvSpPr>
        <p:spPr>
          <a:xfrm>
            <a:off x="0" y="0"/>
            <a:ext cx="1196975" cy="2652395"/>
          </a:xfrm>
          <a:custGeom>
            <a:avLst/>
            <a:gdLst/>
            <a:ahLst/>
            <a:cxnLst/>
            <a:rect l="l" t="t" r="r" b="b"/>
            <a:pathLst>
              <a:path w="1196975" h="2652395">
                <a:moveTo>
                  <a:pt x="1196586" y="0"/>
                </a:moveTo>
                <a:lnTo>
                  <a:pt x="0" y="0"/>
                </a:lnTo>
                <a:lnTo>
                  <a:pt x="0" y="2651894"/>
                </a:lnTo>
                <a:lnTo>
                  <a:pt x="54927" y="2598102"/>
                </a:lnTo>
                <a:lnTo>
                  <a:pt x="86429" y="2566239"/>
                </a:lnTo>
                <a:lnTo>
                  <a:pt x="117566" y="2534019"/>
                </a:lnTo>
                <a:lnTo>
                  <a:pt x="148336" y="2501445"/>
                </a:lnTo>
                <a:lnTo>
                  <a:pt x="178736" y="2468520"/>
                </a:lnTo>
                <a:lnTo>
                  <a:pt x="208761" y="2435248"/>
                </a:lnTo>
                <a:lnTo>
                  <a:pt x="238408" y="2401632"/>
                </a:lnTo>
                <a:lnTo>
                  <a:pt x="267675" y="2367675"/>
                </a:lnTo>
                <a:lnTo>
                  <a:pt x="296558" y="2333380"/>
                </a:lnTo>
                <a:lnTo>
                  <a:pt x="325052" y="2298752"/>
                </a:lnTo>
                <a:lnTo>
                  <a:pt x="353156" y="2263793"/>
                </a:lnTo>
                <a:lnTo>
                  <a:pt x="380866" y="2228506"/>
                </a:lnTo>
                <a:lnTo>
                  <a:pt x="408178" y="2192895"/>
                </a:lnTo>
                <a:lnTo>
                  <a:pt x="435090" y="2156964"/>
                </a:lnTo>
                <a:lnTo>
                  <a:pt x="461596" y="2120716"/>
                </a:lnTo>
                <a:lnTo>
                  <a:pt x="487696" y="2084153"/>
                </a:lnTo>
                <a:lnTo>
                  <a:pt x="513384" y="2047280"/>
                </a:lnTo>
                <a:lnTo>
                  <a:pt x="538658" y="2010100"/>
                </a:lnTo>
                <a:lnTo>
                  <a:pt x="563514" y="1972616"/>
                </a:lnTo>
                <a:lnTo>
                  <a:pt x="587950" y="1934831"/>
                </a:lnTo>
                <a:lnTo>
                  <a:pt x="611960" y="1896749"/>
                </a:lnTo>
                <a:lnTo>
                  <a:pt x="635544" y="1858373"/>
                </a:lnTo>
                <a:lnTo>
                  <a:pt x="658696" y="1819706"/>
                </a:lnTo>
                <a:lnTo>
                  <a:pt x="681413" y="1780752"/>
                </a:lnTo>
                <a:lnTo>
                  <a:pt x="703693" y="1741515"/>
                </a:lnTo>
                <a:lnTo>
                  <a:pt x="725532" y="1701997"/>
                </a:lnTo>
                <a:lnTo>
                  <a:pt x="746927" y="1662201"/>
                </a:lnTo>
                <a:lnTo>
                  <a:pt x="767873" y="1622132"/>
                </a:lnTo>
                <a:lnTo>
                  <a:pt x="788369" y="1581793"/>
                </a:lnTo>
                <a:lnTo>
                  <a:pt x="808410" y="1541186"/>
                </a:lnTo>
                <a:lnTo>
                  <a:pt x="827993" y="1500316"/>
                </a:lnTo>
                <a:lnTo>
                  <a:pt x="847115" y="1459185"/>
                </a:lnTo>
                <a:lnTo>
                  <a:pt x="865773" y="1417797"/>
                </a:lnTo>
                <a:lnTo>
                  <a:pt x="883963" y="1376155"/>
                </a:lnTo>
                <a:lnTo>
                  <a:pt x="901681" y="1334263"/>
                </a:lnTo>
                <a:lnTo>
                  <a:pt x="918925" y="1292124"/>
                </a:lnTo>
                <a:lnTo>
                  <a:pt x="935691" y="1249741"/>
                </a:lnTo>
                <a:lnTo>
                  <a:pt x="951976" y="1207118"/>
                </a:lnTo>
                <a:lnTo>
                  <a:pt x="967776" y="1164258"/>
                </a:lnTo>
                <a:lnTo>
                  <a:pt x="983088" y="1121164"/>
                </a:lnTo>
                <a:lnTo>
                  <a:pt x="997909" y="1077840"/>
                </a:lnTo>
                <a:lnTo>
                  <a:pt x="1012236" y="1034288"/>
                </a:lnTo>
                <a:lnTo>
                  <a:pt x="1026064" y="990514"/>
                </a:lnTo>
                <a:lnTo>
                  <a:pt x="1039391" y="946519"/>
                </a:lnTo>
                <a:lnTo>
                  <a:pt x="1052214" y="902306"/>
                </a:lnTo>
                <a:lnTo>
                  <a:pt x="1064528" y="857881"/>
                </a:lnTo>
                <a:lnTo>
                  <a:pt x="1076331" y="813245"/>
                </a:lnTo>
                <a:lnTo>
                  <a:pt x="1087620" y="768402"/>
                </a:lnTo>
                <a:lnTo>
                  <a:pt x="1098390" y="723356"/>
                </a:lnTo>
                <a:lnTo>
                  <a:pt x="1108639" y="678109"/>
                </a:lnTo>
                <a:lnTo>
                  <a:pt x="1118363" y="632666"/>
                </a:lnTo>
                <a:lnTo>
                  <a:pt x="1127559" y="587029"/>
                </a:lnTo>
                <a:lnTo>
                  <a:pt x="1136224" y="541202"/>
                </a:lnTo>
                <a:lnTo>
                  <a:pt x="1144354" y="495188"/>
                </a:lnTo>
                <a:lnTo>
                  <a:pt x="1151946" y="448990"/>
                </a:lnTo>
                <a:lnTo>
                  <a:pt x="1158996" y="402613"/>
                </a:lnTo>
                <a:lnTo>
                  <a:pt x="1165502" y="356058"/>
                </a:lnTo>
                <a:lnTo>
                  <a:pt x="1171459" y="309330"/>
                </a:lnTo>
                <a:lnTo>
                  <a:pt x="1176865" y="262433"/>
                </a:lnTo>
                <a:lnTo>
                  <a:pt x="1181717" y="215368"/>
                </a:lnTo>
                <a:lnTo>
                  <a:pt x="1186009" y="168140"/>
                </a:lnTo>
                <a:lnTo>
                  <a:pt x="1189741" y="120752"/>
                </a:lnTo>
                <a:lnTo>
                  <a:pt x="1192907" y="73207"/>
                </a:lnTo>
                <a:lnTo>
                  <a:pt x="1195506" y="25508"/>
                </a:lnTo>
                <a:lnTo>
                  <a:pt x="1196586" y="0"/>
                </a:lnTo>
                <a:close/>
              </a:path>
            </a:pathLst>
          </a:custGeom>
          <a:solidFill>
            <a:srgbClr val="FFFFFF"/>
          </a:solidFill>
        </p:spPr>
        <p:txBody>
          <a:bodyPr wrap="square" lIns="0" tIns="0" rIns="0" bIns="0" rtlCol="0"/>
          <a:lstStyle/>
          <a:p>
            <a:endParaRPr/>
          </a:p>
        </p:txBody>
      </p:sp>
      <p:sp>
        <p:nvSpPr>
          <p:cNvPr id="38" name="bg object 38"/>
          <p:cNvSpPr/>
          <p:nvPr/>
        </p:nvSpPr>
        <p:spPr>
          <a:xfrm>
            <a:off x="5524500" y="2171700"/>
            <a:ext cx="3086100" cy="533400"/>
          </a:xfrm>
          <a:custGeom>
            <a:avLst/>
            <a:gdLst/>
            <a:ahLst/>
            <a:cxnLst/>
            <a:rect l="l" t="t" r="r" b="b"/>
            <a:pathLst>
              <a:path w="3086100" h="533400">
                <a:moveTo>
                  <a:pt x="2819400" y="0"/>
                </a:moveTo>
                <a:lnTo>
                  <a:pt x="266700" y="0"/>
                </a:lnTo>
                <a:lnTo>
                  <a:pt x="218753" y="4296"/>
                </a:lnTo>
                <a:lnTo>
                  <a:pt x="173629" y="16682"/>
                </a:lnTo>
                <a:lnTo>
                  <a:pt x="132079" y="36406"/>
                </a:lnTo>
                <a:lnTo>
                  <a:pt x="94858" y="62716"/>
                </a:lnTo>
                <a:lnTo>
                  <a:pt x="62716" y="94858"/>
                </a:lnTo>
                <a:lnTo>
                  <a:pt x="36406" y="132080"/>
                </a:lnTo>
                <a:lnTo>
                  <a:pt x="16682" y="173629"/>
                </a:lnTo>
                <a:lnTo>
                  <a:pt x="4296" y="218753"/>
                </a:lnTo>
                <a:lnTo>
                  <a:pt x="0" y="266700"/>
                </a:lnTo>
                <a:lnTo>
                  <a:pt x="4296" y="314646"/>
                </a:lnTo>
                <a:lnTo>
                  <a:pt x="16682" y="359770"/>
                </a:lnTo>
                <a:lnTo>
                  <a:pt x="36406" y="401319"/>
                </a:lnTo>
                <a:lnTo>
                  <a:pt x="62716" y="438541"/>
                </a:lnTo>
                <a:lnTo>
                  <a:pt x="94858" y="470683"/>
                </a:lnTo>
                <a:lnTo>
                  <a:pt x="132080" y="496993"/>
                </a:lnTo>
                <a:lnTo>
                  <a:pt x="173629" y="516717"/>
                </a:lnTo>
                <a:lnTo>
                  <a:pt x="218753" y="529103"/>
                </a:lnTo>
                <a:lnTo>
                  <a:pt x="266700" y="533400"/>
                </a:lnTo>
                <a:lnTo>
                  <a:pt x="2819400" y="533400"/>
                </a:lnTo>
                <a:lnTo>
                  <a:pt x="2867346" y="529103"/>
                </a:lnTo>
                <a:lnTo>
                  <a:pt x="2912470" y="516717"/>
                </a:lnTo>
                <a:lnTo>
                  <a:pt x="2954020" y="496993"/>
                </a:lnTo>
                <a:lnTo>
                  <a:pt x="2991241" y="470683"/>
                </a:lnTo>
                <a:lnTo>
                  <a:pt x="3023383" y="438541"/>
                </a:lnTo>
                <a:lnTo>
                  <a:pt x="3049693" y="401319"/>
                </a:lnTo>
                <a:lnTo>
                  <a:pt x="3069417" y="359770"/>
                </a:lnTo>
                <a:lnTo>
                  <a:pt x="3081803" y="314646"/>
                </a:lnTo>
                <a:lnTo>
                  <a:pt x="3086100" y="266700"/>
                </a:lnTo>
                <a:lnTo>
                  <a:pt x="3081803" y="218753"/>
                </a:lnTo>
                <a:lnTo>
                  <a:pt x="3069417" y="173629"/>
                </a:lnTo>
                <a:lnTo>
                  <a:pt x="3049693" y="132080"/>
                </a:lnTo>
                <a:lnTo>
                  <a:pt x="3023383" y="94858"/>
                </a:lnTo>
                <a:lnTo>
                  <a:pt x="2991241" y="62716"/>
                </a:lnTo>
                <a:lnTo>
                  <a:pt x="2954020" y="36406"/>
                </a:lnTo>
                <a:lnTo>
                  <a:pt x="2912470" y="16682"/>
                </a:lnTo>
                <a:lnTo>
                  <a:pt x="2867346" y="4296"/>
                </a:lnTo>
                <a:lnTo>
                  <a:pt x="2819400" y="0"/>
                </a:lnTo>
                <a:close/>
              </a:path>
            </a:pathLst>
          </a:custGeom>
          <a:solidFill>
            <a:srgbClr val="0069E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1" i="0">
                <a:solidFill>
                  <a:srgbClr val="25313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DEEEF"/>
          </a:solidFill>
        </p:spPr>
        <p:txBody>
          <a:bodyPr wrap="square" lIns="0" tIns="0" rIns="0" bIns="0" rtlCol="0"/>
          <a:lstStyle/>
          <a:p>
            <a:endParaRPr/>
          </a:p>
        </p:txBody>
      </p:sp>
      <p:sp>
        <p:nvSpPr>
          <p:cNvPr id="2" name="Holder 2"/>
          <p:cNvSpPr>
            <a:spLocks noGrp="1"/>
          </p:cNvSpPr>
          <p:nvPr>
            <p:ph type="title"/>
          </p:nvPr>
        </p:nvSpPr>
        <p:spPr>
          <a:xfrm>
            <a:off x="5402326" y="1616075"/>
            <a:ext cx="3333750" cy="1035050"/>
          </a:xfrm>
          <a:prstGeom prst="rect">
            <a:avLst/>
          </a:prstGeom>
        </p:spPr>
        <p:txBody>
          <a:bodyPr wrap="square" lIns="0" tIns="0" rIns="0" bIns="0">
            <a:spAutoFit/>
          </a:bodyPr>
          <a:lstStyle>
            <a:lvl1pPr>
              <a:defRPr sz="3300" b="1" i="0">
                <a:solidFill>
                  <a:srgbClr val="253138"/>
                </a:solidFill>
                <a:latin typeface="Arial"/>
                <a:cs typeface="Arial"/>
              </a:defRPr>
            </a:lvl1pPr>
          </a:lstStyle>
          <a:p>
            <a:endParaRPr/>
          </a:p>
        </p:txBody>
      </p:sp>
      <p:sp>
        <p:nvSpPr>
          <p:cNvPr id="3" name="Holder 3"/>
          <p:cNvSpPr>
            <a:spLocks noGrp="1"/>
          </p:cNvSpPr>
          <p:nvPr>
            <p:ph type="body" idx="1"/>
          </p:nvPr>
        </p:nvSpPr>
        <p:spPr>
          <a:xfrm>
            <a:off x="801687" y="1641009"/>
            <a:ext cx="4905375" cy="2601595"/>
          </a:xfrm>
          <a:prstGeom prst="rect">
            <a:avLst/>
          </a:prstGeom>
        </p:spPr>
        <p:txBody>
          <a:bodyPr wrap="square" lIns="0" tIns="0" rIns="0" bIns="0">
            <a:spAutoFit/>
          </a:bodyPr>
          <a:lstStyle>
            <a:lvl1pPr>
              <a:defRPr sz="1100" b="0" i="0">
                <a:solidFill>
                  <a:srgbClr val="253138"/>
                </a:solidFill>
                <a:latin typeface="Microsoft Sans Serif"/>
                <a:cs typeface="Microsoft Sans Serif"/>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3999" cy="5143499"/>
            </a:xfrm>
            <a:prstGeom prst="rect">
              <a:avLst/>
            </a:prstGeom>
          </p:spPr>
        </p:pic>
        <p:sp>
          <p:nvSpPr>
            <p:cNvPr id="4" name="object 4"/>
            <p:cNvSpPr/>
            <p:nvPr/>
          </p:nvSpPr>
          <p:spPr>
            <a:xfrm>
              <a:off x="0" y="0"/>
              <a:ext cx="5238750" cy="3143250"/>
            </a:xfrm>
            <a:custGeom>
              <a:avLst/>
              <a:gdLst/>
              <a:ahLst/>
              <a:cxnLst/>
              <a:rect l="l" t="t" r="r" b="b"/>
              <a:pathLst>
                <a:path w="5238750" h="3143250">
                  <a:moveTo>
                    <a:pt x="5212673" y="0"/>
                  </a:moveTo>
                  <a:lnTo>
                    <a:pt x="0" y="0"/>
                  </a:lnTo>
                  <a:lnTo>
                    <a:pt x="0" y="1605803"/>
                  </a:lnTo>
                  <a:lnTo>
                    <a:pt x="18388" y="1642307"/>
                  </a:lnTo>
                  <a:lnTo>
                    <a:pt x="39540" y="1682624"/>
                  </a:lnTo>
                  <a:lnTo>
                    <a:pt x="61334" y="1722546"/>
                  </a:lnTo>
                  <a:lnTo>
                    <a:pt x="83762" y="1762066"/>
                  </a:lnTo>
                  <a:lnTo>
                    <a:pt x="106817" y="1801178"/>
                  </a:lnTo>
                  <a:lnTo>
                    <a:pt x="130493" y="1839875"/>
                  </a:lnTo>
                  <a:lnTo>
                    <a:pt x="154783" y="1878150"/>
                  </a:lnTo>
                  <a:lnTo>
                    <a:pt x="179680" y="1915995"/>
                  </a:lnTo>
                  <a:lnTo>
                    <a:pt x="205177" y="1953405"/>
                  </a:lnTo>
                  <a:lnTo>
                    <a:pt x="231267" y="1990373"/>
                  </a:lnTo>
                  <a:lnTo>
                    <a:pt x="257944" y="2026891"/>
                  </a:lnTo>
                  <a:lnTo>
                    <a:pt x="285200" y="2062952"/>
                  </a:lnTo>
                  <a:lnTo>
                    <a:pt x="313029" y="2098551"/>
                  </a:lnTo>
                  <a:lnTo>
                    <a:pt x="341424" y="2133679"/>
                  </a:lnTo>
                  <a:lnTo>
                    <a:pt x="370378" y="2168331"/>
                  </a:lnTo>
                  <a:lnTo>
                    <a:pt x="399884" y="2202499"/>
                  </a:lnTo>
                  <a:lnTo>
                    <a:pt x="429936" y="2236176"/>
                  </a:lnTo>
                  <a:lnTo>
                    <a:pt x="460525" y="2269356"/>
                  </a:lnTo>
                  <a:lnTo>
                    <a:pt x="491647" y="2302031"/>
                  </a:lnTo>
                  <a:lnTo>
                    <a:pt x="523293" y="2334196"/>
                  </a:lnTo>
                  <a:lnTo>
                    <a:pt x="555458" y="2365843"/>
                  </a:lnTo>
                  <a:lnTo>
                    <a:pt x="588133" y="2396964"/>
                  </a:lnTo>
                  <a:lnTo>
                    <a:pt x="621313" y="2427555"/>
                  </a:lnTo>
                  <a:lnTo>
                    <a:pt x="654990" y="2457606"/>
                  </a:lnTo>
                  <a:lnTo>
                    <a:pt x="689158" y="2487113"/>
                  </a:lnTo>
                  <a:lnTo>
                    <a:pt x="723809" y="2516067"/>
                  </a:lnTo>
                  <a:lnTo>
                    <a:pt x="758938" y="2544462"/>
                  </a:lnTo>
                  <a:lnTo>
                    <a:pt x="794536" y="2572291"/>
                  </a:lnTo>
                  <a:lnTo>
                    <a:pt x="830597" y="2599548"/>
                  </a:lnTo>
                  <a:lnTo>
                    <a:pt x="867115" y="2626225"/>
                  </a:lnTo>
                  <a:lnTo>
                    <a:pt x="904083" y="2652315"/>
                  </a:lnTo>
                  <a:lnTo>
                    <a:pt x="941492" y="2677812"/>
                  </a:lnTo>
                  <a:lnTo>
                    <a:pt x="979338" y="2702710"/>
                  </a:lnTo>
                  <a:lnTo>
                    <a:pt x="1017613" y="2727000"/>
                  </a:lnTo>
                  <a:lnTo>
                    <a:pt x="1056310" y="2750676"/>
                  </a:lnTo>
                  <a:lnTo>
                    <a:pt x="1095422" y="2773732"/>
                  </a:lnTo>
                  <a:lnTo>
                    <a:pt x="1134942" y="2796160"/>
                  </a:lnTo>
                  <a:lnTo>
                    <a:pt x="1174864" y="2817954"/>
                  </a:lnTo>
                  <a:lnTo>
                    <a:pt x="1215181" y="2839106"/>
                  </a:lnTo>
                  <a:lnTo>
                    <a:pt x="1255885" y="2859611"/>
                  </a:lnTo>
                  <a:lnTo>
                    <a:pt x="1296971" y="2879461"/>
                  </a:lnTo>
                  <a:lnTo>
                    <a:pt x="1338431" y="2898649"/>
                  </a:lnTo>
                  <a:lnTo>
                    <a:pt x="1380258" y="2917168"/>
                  </a:lnTo>
                  <a:lnTo>
                    <a:pt x="1422445" y="2935012"/>
                  </a:lnTo>
                  <a:lnTo>
                    <a:pt x="1464986" y="2952173"/>
                  </a:lnTo>
                  <a:lnTo>
                    <a:pt x="1507874" y="2968646"/>
                  </a:lnTo>
                  <a:lnTo>
                    <a:pt x="1551102" y="2984422"/>
                  </a:lnTo>
                  <a:lnTo>
                    <a:pt x="1594663" y="2999496"/>
                  </a:lnTo>
                  <a:lnTo>
                    <a:pt x="1638550" y="3013860"/>
                  </a:lnTo>
                  <a:lnTo>
                    <a:pt x="1682757" y="3027507"/>
                  </a:lnTo>
                  <a:lnTo>
                    <a:pt x="1727276" y="3040431"/>
                  </a:lnTo>
                  <a:lnTo>
                    <a:pt x="1772101" y="3052625"/>
                  </a:lnTo>
                  <a:lnTo>
                    <a:pt x="1817224" y="3064082"/>
                  </a:lnTo>
                  <a:lnTo>
                    <a:pt x="1862640" y="3074795"/>
                  </a:lnTo>
                  <a:lnTo>
                    <a:pt x="1908341" y="3084757"/>
                  </a:lnTo>
                  <a:lnTo>
                    <a:pt x="1954320" y="3093961"/>
                  </a:lnTo>
                  <a:lnTo>
                    <a:pt x="2000570" y="3102401"/>
                  </a:lnTo>
                  <a:lnTo>
                    <a:pt x="2047085" y="3110070"/>
                  </a:lnTo>
                  <a:lnTo>
                    <a:pt x="2093858" y="3116961"/>
                  </a:lnTo>
                  <a:lnTo>
                    <a:pt x="2140882" y="3123066"/>
                  </a:lnTo>
                  <a:lnTo>
                    <a:pt x="2188150" y="3128380"/>
                  </a:lnTo>
                  <a:lnTo>
                    <a:pt x="2235655" y="3132895"/>
                  </a:lnTo>
                  <a:lnTo>
                    <a:pt x="2283391" y="3136604"/>
                  </a:lnTo>
                  <a:lnTo>
                    <a:pt x="2331350" y="3139501"/>
                  </a:lnTo>
                  <a:lnTo>
                    <a:pt x="2379525" y="3141579"/>
                  </a:lnTo>
                  <a:lnTo>
                    <a:pt x="2427911" y="3142831"/>
                  </a:lnTo>
                  <a:lnTo>
                    <a:pt x="2476500" y="3143250"/>
                  </a:lnTo>
                  <a:lnTo>
                    <a:pt x="2525087" y="3142831"/>
                  </a:lnTo>
                  <a:lnTo>
                    <a:pt x="2573472" y="3141579"/>
                  </a:lnTo>
                  <a:lnTo>
                    <a:pt x="2621647" y="3139501"/>
                  </a:lnTo>
                  <a:lnTo>
                    <a:pt x="2669605" y="3136604"/>
                  </a:lnTo>
                  <a:lnTo>
                    <a:pt x="2717340" y="3132895"/>
                  </a:lnTo>
                  <a:lnTo>
                    <a:pt x="2764845" y="3128380"/>
                  </a:lnTo>
                  <a:lnTo>
                    <a:pt x="2812112" y="3123066"/>
                  </a:lnTo>
                  <a:lnTo>
                    <a:pt x="2859135" y="3116961"/>
                  </a:lnTo>
                  <a:lnTo>
                    <a:pt x="2905908" y="3110070"/>
                  </a:lnTo>
                  <a:lnTo>
                    <a:pt x="2952422" y="3102401"/>
                  </a:lnTo>
                  <a:lnTo>
                    <a:pt x="2998672" y="3093961"/>
                  </a:lnTo>
                  <a:lnTo>
                    <a:pt x="3044651" y="3084757"/>
                  </a:lnTo>
                  <a:lnTo>
                    <a:pt x="3090351" y="3074795"/>
                  </a:lnTo>
                  <a:lnTo>
                    <a:pt x="3135767" y="3064082"/>
                  </a:lnTo>
                  <a:lnTo>
                    <a:pt x="3180890" y="3052625"/>
                  </a:lnTo>
                  <a:lnTo>
                    <a:pt x="3225714" y="3040431"/>
                  </a:lnTo>
                  <a:lnTo>
                    <a:pt x="3270233" y="3027507"/>
                  </a:lnTo>
                  <a:lnTo>
                    <a:pt x="3314439" y="3013860"/>
                  </a:lnTo>
                  <a:lnTo>
                    <a:pt x="3358326" y="2999496"/>
                  </a:lnTo>
                  <a:lnTo>
                    <a:pt x="3401887" y="2984422"/>
                  </a:lnTo>
                  <a:lnTo>
                    <a:pt x="3445115" y="2968646"/>
                  </a:lnTo>
                  <a:lnTo>
                    <a:pt x="3488002" y="2952173"/>
                  </a:lnTo>
                  <a:lnTo>
                    <a:pt x="3530543" y="2935012"/>
                  </a:lnTo>
                  <a:lnTo>
                    <a:pt x="3572731" y="2917168"/>
                  </a:lnTo>
                  <a:lnTo>
                    <a:pt x="3614557" y="2898649"/>
                  </a:lnTo>
                  <a:lnTo>
                    <a:pt x="3656017" y="2879461"/>
                  </a:lnTo>
                  <a:lnTo>
                    <a:pt x="3697103" y="2859611"/>
                  </a:lnTo>
                  <a:lnTo>
                    <a:pt x="3737807" y="2839106"/>
                  </a:lnTo>
                  <a:lnTo>
                    <a:pt x="3778124" y="2817954"/>
                  </a:lnTo>
                  <a:lnTo>
                    <a:pt x="3818046" y="2796160"/>
                  </a:lnTo>
                  <a:lnTo>
                    <a:pt x="3857566" y="2773732"/>
                  </a:lnTo>
                  <a:lnTo>
                    <a:pt x="3896678" y="2750676"/>
                  </a:lnTo>
                  <a:lnTo>
                    <a:pt x="3935375" y="2727000"/>
                  </a:lnTo>
                  <a:lnTo>
                    <a:pt x="3973650" y="2702710"/>
                  </a:lnTo>
                  <a:lnTo>
                    <a:pt x="4011495" y="2677812"/>
                  </a:lnTo>
                  <a:lnTo>
                    <a:pt x="4048905" y="2652315"/>
                  </a:lnTo>
                  <a:lnTo>
                    <a:pt x="4085873" y="2626225"/>
                  </a:lnTo>
                  <a:lnTo>
                    <a:pt x="4122391" y="2599548"/>
                  </a:lnTo>
                  <a:lnTo>
                    <a:pt x="4158452" y="2572291"/>
                  </a:lnTo>
                  <a:lnTo>
                    <a:pt x="4194051" y="2544462"/>
                  </a:lnTo>
                  <a:lnTo>
                    <a:pt x="4229179" y="2516067"/>
                  </a:lnTo>
                  <a:lnTo>
                    <a:pt x="4263831" y="2487113"/>
                  </a:lnTo>
                  <a:lnTo>
                    <a:pt x="4297999" y="2457606"/>
                  </a:lnTo>
                  <a:lnTo>
                    <a:pt x="4331676" y="2427555"/>
                  </a:lnTo>
                  <a:lnTo>
                    <a:pt x="4364856" y="2396964"/>
                  </a:lnTo>
                  <a:lnTo>
                    <a:pt x="4397531" y="2365843"/>
                  </a:lnTo>
                  <a:lnTo>
                    <a:pt x="4429696" y="2334196"/>
                  </a:lnTo>
                  <a:lnTo>
                    <a:pt x="4461343" y="2302031"/>
                  </a:lnTo>
                  <a:lnTo>
                    <a:pt x="4492464" y="2269356"/>
                  </a:lnTo>
                  <a:lnTo>
                    <a:pt x="4523055" y="2236176"/>
                  </a:lnTo>
                  <a:lnTo>
                    <a:pt x="4553106" y="2202499"/>
                  </a:lnTo>
                  <a:lnTo>
                    <a:pt x="4582613" y="2168331"/>
                  </a:lnTo>
                  <a:lnTo>
                    <a:pt x="4611567" y="2133679"/>
                  </a:lnTo>
                  <a:lnTo>
                    <a:pt x="4639962" y="2098551"/>
                  </a:lnTo>
                  <a:lnTo>
                    <a:pt x="4667791" y="2062952"/>
                  </a:lnTo>
                  <a:lnTo>
                    <a:pt x="4695048" y="2026891"/>
                  </a:lnTo>
                  <a:lnTo>
                    <a:pt x="4721725" y="1990373"/>
                  </a:lnTo>
                  <a:lnTo>
                    <a:pt x="4747815" y="1953405"/>
                  </a:lnTo>
                  <a:lnTo>
                    <a:pt x="4773312" y="1915995"/>
                  </a:lnTo>
                  <a:lnTo>
                    <a:pt x="4798210" y="1878150"/>
                  </a:lnTo>
                  <a:lnTo>
                    <a:pt x="4822500" y="1839875"/>
                  </a:lnTo>
                  <a:lnTo>
                    <a:pt x="4846176" y="1801178"/>
                  </a:lnTo>
                  <a:lnTo>
                    <a:pt x="4869232" y="1762066"/>
                  </a:lnTo>
                  <a:lnTo>
                    <a:pt x="4891660" y="1722546"/>
                  </a:lnTo>
                  <a:lnTo>
                    <a:pt x="4913454" y="1682624"/>
                  </a:lnTo>
                  <a:lnTo>
                    <a:pt x="4934606" y="1642307"/>
                  </a:lnTo>
                  <a:lnTo>
                    <a:pt x="4955111" y="1601603"/>
                  </a:lnTo>
                  <a:lnTo>
                    <a:pt x="4974961" y="1560517"/>
                  </a:lnTo>
                  <a:lnTo>
                    <a:pt x="4994149" y="1519057"/>
                  </a:lnTo>
                  <a:lnTo>
                    <a:pt x="5012668" y="1477231"/>
                  </a:lnTo>
                  <a:lnTo>
                    <a:pt x="5030512" y="1435043"/>
                  </a:lnTo>
                  <a:lnTo>
                    <a:pt x="5047673" y="1392502"/>
                  </a:lnTo>
                  <a:lnTo>
                    <a:pt x="5064146" y="1349615"/>
                  </a:lnTo>
                  <a:lnTo>
                    <a:pt x="5079922" y="1306387"/>
                  </a:lnTo>
                  <a:lnTo>
                    <a:pt x="5094996" y="1262826"/>
                  </a:lnTo>
                  <a:lnTo>
                    <a:pt x="5109360" y="1218939"/>
                  </a:lnTo>
                  <a:lnTo>
                    <a:pt x="5123007" y="1174733"/>
                  </a:lnTo>
                  <a:lnTo>
                    <a:pt x="5135931" y="1130214"/>
                  </a:lnTo>
                  <a:lnTo>
                    <a:pt x="5148125" y="1085390"/>
                  </a:lnTo>
                  <a:lnTo>
                    <a:pt x="5159582" y="1040267"/>
                  </a:lnTo>
                  <a:lnTo>
                    <a:pt x="5170295" y="994851"/>
                  </a:lnTo>
                  <a:lnTo>
                    <a:pt x="5180257" y="949151"/>
                  </a:lnTo>
                  <a:lnTo>
                    <a:pt x="5189461" y="903172"/>
                  </a:lnTo>
                  <a:lnTo>
                    <a:pt x="5197901" y="856922"/>
                  </a:lnTo>
                  <a:lnTo>
                    <a:pt x="5205570" y="810408"/>
                  </a:lnTo>
                  <a:lnTo>
                    <a:pt x="5212461" y="763635"/>
                  </a:lnTo>
                  <a:lnTo>
                    <a:pt x="5218566" y="716612"/>
                  </a:lnTo>
                  <a:lnTo>
                    <a:pt x="5223880" y="669345"/>
                  </a:lnTo>
                  <a:lnTo>
                    <a:pt x="5228395" y="621840"/>
                  </a:lnTo>
                  <a:lnTo>
                    <a:pt x="5232104" y="574105"/>
                  </a:lnTo>
                  <a:lnTo>
                    <a:pt x="5235001" y="526147"/>
                  </a:lnTo>
                  <a:lnTo>
                    <a:pt x="5237079" y="477972"/>
                  </a:lnTo>
                  <a:lnTo>
                    <a:pt x="5238331" y="429587"/>
                  </a:lnTo>
                  <a:lnTo>
                    <a:pt x="5238750" y="381000"/>
                  </a:lnTo>
                  <a:lnTo>
                    <a:pt x="5238331" y="332412"/>
                  </a:lnTo>
                  <a:lnTo>
                    <a:pt x="5237079" y="284027"/>
                  </a:lnTo>
                  <a:lnTo>
                    <a:pt x="5235001" y="235852"/>
                  </a:lnTo>
                  <a:lnTo>
                    <a:pt x="5232104" y="187894"/>
                  </a:lnTo>
                  <a:lnTo>
                    <a:pt x="5228395" y="140159"/>
                  </a:lnTo>
                  <a:lnTo>
                    <a:pt x="5223880" y="92654"/>
                  </a:lnTo>
                  <a:lnTo>
                    <a:pt x="5218566" y="45387"/>
                  </a:lnTo>
                  <a:lnTo>
                    <a:pt x="5212673" y="0"/>
                  </a:lnTo>
                  <a:close/>
                </a:path>
              </a:pathLst>
            </a:custGeom>
            <a:solidFill>
              <a:srgbClr val="FFFFFF"/>
            </a:solidFill>
          </p:spPr>
          <p:txBody>
            <a:bodyPr wrap="square" lIns="0" tIns="0" rIns="0" bIns="0" rtlCol="0"/>
            <a:lstStyle/>
            <a:p>
              <a:endParaRPr/>
            </a:p>
          </p:txBody>
        </p:sp>
        <p:sp>
          <p:nvSpPr>
            <p:cNvPr id="5" name="object 5"/>
            <p:cNvSpPr/>
            <p:nvPr/>
          </p:nvSpPr>
          <p:spPr>
            <a:xfrm>
              <a:off x="647700" y="66675"/>
              <a:ext cx="3505200" cy="2219325"/>
            </a:xfrm>
            <a:custGeom>
              <a:avLst/>
              <a:gdLst/>
              <a:ahLst/>
              <a:cxnLst/>
              <a:rect l="l" t="t" r="r" b="b"/>
              <a:pathLst>
                <a:path w="3505200" h="2219325">
                  <a:moveTo>
                    <a:pt x="2395601" y="0"/>
                  </a:moveTo>
                  <a:lnTo>
                    <a:pt x="1109599" y="0"/>
                  </a:lnTo>
                  <a:lnTo>
                    <a:pt x="1061468" y="1025"/>
                  </a:lnTo>
                  <a:lnTo>
                    <a:pt x="1013862" y="4073"/>
                  </a:lnTo>
                  <a:lnTo>
                    <a:pt x="966820" y="9102"/>
                  </a:lnTo>
                  <a:lnTo>
                    <a:pt x="920386" y="16070"/>
                  </a:lnTo>
                  <a:lnTo>
                    <a:pt x="874600" y="24936"/>
                  </a:lnTo>
                  <a:lnTo>
                    <a:pt x="829504" y="35659"/>
                  </a:lnTo>
                  <a:lnTo>
                    <a:pt x="785140" y="48196"/>
                  </a:lnTo>
                  <a:lnTo>
                    <a:pt x="741549" y="62505"/>
                  </a:lnTo>
                  <a:lnTo>
                    <a:pt x="698773" y="78546"/>
                  </a:lnTo>
                  <a:lnTo>
                    <a:pt x="656854" y="96277"/>
                  </a:lnTo>
                  <a:lnTo>
                    <a:pt x="615833" y="115655"/>
                  </a:lnTo>
                  <a:lnTo>
                    <a:pt x="575752" y="136640"/>
                  </a:lnTo>
                  <a:lnTo>
                    <a:pt x="536653" y="159189"/>
                  </a:lnTo>
                  <a:lnTo>
                    <a:pt x="498577" y="183261"/>
                  </a:lnTo>
                  <a:lnTo>
                    <a:pt x="461566" y="208814"/>
                  </a:lnTo>
                  <a:lnTo>
                    <a:pt x="425662" y="235807"/>
                  </a:lnTo>
                  <a:lnTo>
                    <a:pt x="390905" y="264199"/>
                  </a:lnTo>
                  <a:lnTo>
                    <a:pt x="357339" y="293946"/>
                  </a:lnTo>
                  <a:lnTo>
                    <a:pt x="325004" y="325008"/>
                  </a:lnTo>
                  <a:lnTo>
                    <a:pt x="293942" y="357344"/>
                  </a:lnTo>
                  <a:lnTo>
                    <a:pt x="264194" y="390910"/>
                  </a:lnTo>
                  <a:lnTo>
                    <a:pt x="235804" y="425667"/>
                  </a:lnTo>
                  <a:lnTo>
                    <a:pt x="208811" y="461572"/>
                  </a:lnTo>
                  <a:lnTo>
                    <a:pt x="183258" y="498583"/>
                  </a:lnTo>
                  <a:lnTo>
                    <a:pt x="159186" y="536659"/>
                  </a:lnTo>
                  <a:lnTo>
                    <a:pt x="136637" y="575758"/>
                  </a:lnTo>
                  <a:lnTo>
                    <a:pt x="115653" y="615839"/>
                  </a:lnTo>
                  <a:lnTo>
                    <a:pt x="96275" y="656859"/>
                  </a:lnTo>
                  <a:lnTo>
                    <a:pt x="78545" y="698778"/>
                  </a:lnTo>
                  <a:lnTo>
                    <a:pt x="62504" y="741554"/>
                  </a:lnTo>
                  <a:lnTo>
                    <a:pt x="48195" y="785144"/>
                  </a:lnTo>
                  <a:lnTo>
                    <a:pt x="35658" y="829508"/>
                  </a:lnTo>
                  <a:lnTo>
                    <a:pt x="24936" y="874604"/>
                  </a:lnTo>
                  <a:lnTo>
                    <a:pt x="16070" y="920389"/>
                  </a:lnTo>
                  <a:lnTo>
                    <a:pt x="9102" y="966823"/>
                  </a:lnTo>
                  <a:lnTo>
                    <a:pt x="4073" y="1013864"/>
                  </a:lnTo>
                  <a:lnTo>
                    <a:pt x="1025" y="1061469"/>
                  </a:lnTo>
                  <a:lnTo>
                    <a:pt x="0" y="1109599"/>
                  </a:lnTo>
                  <a:lnTo>
                    <a:pt x="1025" y="1157737"/>
                  </a:lnTo>
                  <a:lnTo>
                    <a:pt x="4073" y="1205352"/>
                  </a:lnTo>
                  <a:lnTo>
                    <a:pt x="9102" y="1252402"/>
                  </a:lnTo>
                  <a:lnTo>
                    <a:pt x="16070" y="1298844"/>
                  </a:lnTo>
                  <a:lnTo>
                    <a:pt x="24936" y="1344637"/>
                  </a:lnTo>
                  <a:lnTo>
                    <a:pt x="35658" y="1389740"/>
                  </a:lnTo>
                  <a:lnTo>
                    <a:pt x="48195" y="1434111"/>
                  </a:lnTo>
                  <a:lnTo>
                    <a:pt x="62504" y="1477708"/>
                  </a:lnTo>
                  <a:lnTo>
                    <a:pt x="78545" y="1520489"/>
                  </a:lnTo>
                  <a:lnTo>
                    <a:pt x="96275" y="1562414"/>
                  </a:lnTo>
                  <a:lnTo>
                    <a:pt x="115653" y="1603440"/>
                  </a:lnTo>
                  <a:lnTo>
                    <a:pt x="136637" y="1643525"/>
                  </a:lnTo>
                  <a:lnTo>
                    <a:pt x="159186" y="1682629"/>
                  </a:lnTo>
                  <a:lnTo>
                    <a:pt x="183258" y="1720709"/>
                  </a:lnTo>
                  <a:lnTo>
                    <a:pt x="208811" y="1757724"/>
                  </a:lnTo>
                  <a:lnTo>
                    <a:pt x="235804" y="1793632"/>
                  </a:lnTo>
                  <a:lnTo>
                    <a:pt x="264194" y="1828392"/>
                  </a:lnTo>
                  <a:lnTo>
                    <a:pt x="293942" y="1861962"/>
                  </a:lnTo>
                  <a:lnTo>
                    <a:pt x="325004" y="1894300"/>
                  </a:lnTo>
                  <a:lnTo>
                    <a:pt x="357339" y="1925364"/>
                  </a:lnTo>
                  <a:lnTo>
                    <a:pt x="390905" y="1955114"/>
                  </a:lnTo>
                  <a:lnTo>
                    <a:pt x="425662" y="1983507"/>
                  </a:lnTo>
                  <a:lnTo>
                    <a:pt x="461566" y="2010502"/>
                  </a:lnTo>
                  <a:lnTo>
                    <a:pt x="498577" y="2036057"/>
                  </a:lnTo>
                  <a:lnTo>
                    <a:pt x="536653" y="2060130"/>
                  </a:lnTo>
                  <a:lnTo>
                    <a:pt x="575752" y="2082680"/>
                  </a:lnTo>
                  <a:lnTo>
                    <a:pt x="615833" y="2103666"/>
                  </a:lnTo>
                  <a:lnTo>
                    <a:pt x="656854" y="2123045"/>
                  </a:lnTo>
                  <a:lnTo>
                    <a:pt x="698773" y="2140776"/>
                  </a:lnTo>
                  <a:lnTo>
                    <a:pt x="741549" y="2156817"/>
                  </a:lnTo>
                  <a:lnTo>
                    <a:pt x="785140" y="2171128"/>
                  </a:lnTo>
                  <a:lnTo>
                    <a:pt x="829504" y="2183665"/>
                  </a:lnTo>
                  <a:lnTo>
                    <a:pt x="874600" y="2194387"/>
                  </a:lnTo>
                  <a:lnTo>
                    <a:pt x="920386" y="2203254"/>
                  </a:lnTo>
                  <a:lnTo>
                    <a:pt x="966820" y="2210222"/>
                  </a:lnTo>
                  <a:lnTo>
                    <a:pt x="1013862" y="2215251"/>
                  </a:lnTo>
                  <a:lnTo>
                    <a:pt x="1061468" y="2218299"/>
                  </a:lnTo>
                  <a:lnTo>
                    <a:pt x="1109599" y="2219325"/>
                  </a:lnTo>
                  <a:lnTo>
                    <a:pt x="2395601" y="2219325"/>
                  </a:lnTo>
                  <a:lnTo>
                    <a:pt x="2443730" y="2218299"/>
                  </a:lnTo>
                  <a:lnTo>
                    <a:pt x="2491335" y="2215251"/>
                  </a:lnTo>
                  <a:lnTo>
                    <a:pt x="2538376" y="2210222"/>
                  </a:lnTo>
                  <a:lnTo>
                    <a:pt x="2584810" y="2203254"/>
                  </a:lnTo>
                  <a:lnTo>
                    <a:pt x="2630595" y="2194387"/>
                  </a:lnTo>
                  <a:lnTo>
                    <a:pt x="2675691" y="2183665"/>
                  </a:lnTo>
                  <a:lnTo>
                    <a:pt x="2720055" y="2171128"/>
                  </a:lnTo>
                  <a:lnTo>
                    <a:pt x="2763645" y="2156817"/>
                  </a:lnTo>
                  <a:lnTo>
                    <a:pt x="2806421" y="2140776"/>
                  </a:lnTo>
                  <a:lnTo>
                    <a:pt x="2848340" y="2123045"/>
                  </a:lnTo>
                  <a:lnTo>
                    <a:pt x="2889360" y="2103666"/>
                  </a:lnTo>
                  <a:lnTo>
                    <a:pt x="2929441" y="2082680"/>
                  </a:lnTo>
                  <a:lnTo>
                    <a:pt x="2968540" y="2060130"/>
                  </a:lnTo>
                  <a:lnTo>
                    <a:pt x="3006616" y="2036057"/>
                  </a:lnTo>
                  <a:lnTo>
                    <a:pt x="3043627" y="2010502"/>
                  </a:lnTo>
                  <a:lnTo>
                    <a:pt x="3079532" y="1983507"/>
                  </a:lnTo>
                  <a:lnTo>
                    <a:pt x="3114289" y="1955114"/>
                  </a:lnTo>
                  <a:lnTo>
                    <a:pt x="3147855" y="1925364"/>
                  </a:lnTo>
                  <a:lnTo>
                    <a:pt x="3180191" y="1894300"/>
                  </a:lnTo>
                  <a:lnTo>
                    <a:pt x="3211253" y="1861962"/>
                  </a:lnTo>
                  <a:lnTo>
                    <a:pt x="3241000" y="1828392"/>
                  </a:lnTo>
                  <a:lnTo>
                    <a:pt x="3269392" y="1793632"/>
                  </a:lnTo>
                  <a:lnTo>
                    <a:pt x="3296385" y="1757724"/>
                  </a:lnTo>
                  <a:lnTo>
                    <a:pt x="3321938" y="1720709"/>
                  </a:lnTo>
                  <a:lnTo>
                    <a:pt x="3346010" y="1682629"/>
                  </a:lnTo>
                  <a:lnTo>
                    <a:pt x="3368559" y="1643525"/>
                  </a:lnTo>
                  <a:lnTo>
                    <a:pt x="3389544" y="1603440"/>
                  </a:lnTo>
                  <a:lnTo>
                    <a:pt x="3408922" y="1562414"/>
                  </a:lnTo>
                  <a:lnTo>
                    <a:pt x="3426653" y="1520489"/>
                  </a:lnTo>
                  <a:lnTo>
                    <a:pt x="3442694" y="1477708"/>
                  </a:lnTo>
                  <a:lnTo>
                    <a:pt x="3457003" y="1434111"/>
                  </a:lnTo>
                  <a:lnTo>
                    <a:pt x="3469540" y="1389740"/>
                  </a:lnTo>
                  <a:lnTo>
                    <a:pt x="3480263" y="1344637"/>
                  </a:lnTo>
                  <a:lnTo>
                    <a:pt x="3489129" y="1298844"/>
                  </a:lnTo>
                  <a:lnTo>
                    <a:pt x="3496097" y="1252402"/>
                  </a:lnTo>
                  <a:lnTo>
                    <a:pt x="3501126" y="1205352"/>
                  </a:lnTo>
                  <a:lnTo>
                    <a:pt x="3504174" y="1157737"/>
                  </a:lnTo>
                  <a:lnTo>
                    <a:pt x="3505200" y="1109599"/>
                  </a:lnTo>
                  <a:lnTo>
                    <a:pt x="3504174" y="1061469"/>
                  </a:lnTo>
                  <a:lnTo>
                    <a:pt x="3501126" y="1013864"/>
                  </a:lnTo>
                  <a:lnTo>
                    <a:pt x="3496097" y="966823"/>
                  </a:lnTo>
                  <a:lnTo>
                    <a:pt x="3489129" y="920389"/>
                  </a:lnTo>
                  <a:lnTo>
                    <a:pt x="3480263" y="874604"/>
                  </a:lnTo>
                  <a:lnTo>
                    <a:pt x="3469540" y="829508"/>
                  </a:lnTo>
                  <a:lnTo>
                    <a:pt x="3457003" y="785144"/>
                  </a:lnTo>
                  <a:lnTo>
                    <a:pt x="3442694" y="741554"/>
                  </a:lnTo>
                  <a:lnTo>
                    <a:pt x="3426653" y="698778"/>
                  </a:lnTo>
                  <a:lnTo>
                    <a:pt x="3408922" y="656859"/>
                  </a:lnTo>
                  <a:lnTo>
                    <a:pt x="3389544" y="615839"/>
                  </a:lnTo>
                  <a:lnTo>
                    <a:pt x="3368559" y="575758"/>
                  </a:lnTo>
                  <a:lnTo>
                    <a:pt x="3346010" y="536659"/>
                  </a:lnTo>
                  <a:lnTo>
                    <a:pt x="3321938" y="498583"/>
                  </a:lnTo>
                  <a:lnTo>
                    <a:pt x="3296385" y="461572"/>
                  </a:lnTo>
                  <a:lnTo>
                    <a:pt x="3269392" y="425667"/>
                  </a:lnTo>
                  <a:lnTo>
                    <a:pt x="3241000" y="390910"/>
                  </a:lnTo>
                  <a:lnTo>
                    <a:pt x="3211253" y="357344"/>
                  </a:lnTo>
                  <a:lnTo>
                    <a:pt x="3180191" y="325008"/>
                  </a:lnTo>
                  <a:lnTo>
                    <a:pt x="3147855" y="293946"/>
                  </a:lnTo>
                  <a:lnTo>
                    <a:pt x="3114289" y="264199"/>
                  </a:lnTo>
                  <a:lnTo>
                    <a:pt x="3079532" y="235807"/>
                  </a:lnTo>
                  <a:lnTo>
                    <a:pt x="3043627" y="208814"/>
                  </a:lnTo>
                  <a:lnTo>
                    <a:pt x="3006616" y="183261"/>
                  </a:lnTo>
                  <a:lnTo>
                    <a:pt x="2968540" y="159189"/>
                  </a:lnTo>
                  <a:lnTo>
                    <a:pt x="2929441" y="136640"/>
                  </a:lnTo>
                  <a:lnTo>
                    <a:pt x="2889360" y="115655"/>
                  </a:lnTo>
                  <a:lnTo>
                    <a:pt x="2848340" y="96277"/>
                  </a:lnTo>
                  <a:lnTo>
                    <a:pt x="2806421" y="78546"/>
                  </a:lnTo>
                  <a:lnTo>
                    <a:pt x="2763645" y="62505"/>
                  </a:lnTo>
                  <a:lnTo>
                    <a:pt x="2720055" y="48196"/>
                  </a:lnTo>
                  <a:lnTo>
                    <a:pt x="2675691" y="35659"/>
                  </a:lnTo>
                  <a:lnTo>
                    <a:pt x="2630595" y="24936"/>
                  </a:lnTo>
                  <a:lnTo>
                    <a:pt x="2584810" y="16070"/>
                  </a:lnTo>
                  <a:lnTo>
                    <a:pt x="2538376" y="9102"/>
                  </a:lnTo>
                  <a:lnTo>
                    <a:pt x="2491335" y="4073"/>
                  </a:lnTo>
                  <a:lnTo>
                    <a:pt x="2443730" y="1025"/>
                  </a:lnTo>
                  <a:lnTo>
                    <a:pt x="2395601" y="0"/>
                  </a:lnTo>
                  <a:close/>
                </a:path>
              </a:pathLst>
            </a:custGeom>
            <a:solidFill>
              <a:srgbClr val="0069ED"/>
            </a:solidFill>
          </p:spPr>
          <p:txBody>
            <a:bodyPr wrap="square" lIns="0" tIns="0" rIns="0" bIns="0" rtlCol="0"/>
            <a:lstStyle/>
            <a:p>
              <a:endParaRPr/>
            </a:p>
          </p:txBody>
        </p:sp>
      </p:grpSp>
      <p:sp>
        <p:nvSpPr>
          <p:cNvPr id="6" name="object 6"/>
          <p:cNvSpPr txBox="1">
            <a:spLocks noGrp="1"/>
          </p:cNvSpPr>
          <p:nvPr>
            <p:ph type="title"/>
          </p:nvPr>
        </p:nvSpPr>
        <p:spPr>
          <a:xfrm>
            <a:off x="1070292" y="438150"/>
            <a:ext cx="2660015" cy="1750992"/>
          </a:xfrm>
          <a:prstGeom prst="rect">
            <a:avLst/>
          </a:prstGeom>
        </p:spPr>
        <p:txBody>
          <a:bodyPr vert="horz" wrap="square" lIns="0" tIns="10160" rIns="0" bIns="0" rtlCol="0">
            <a:spAutoFit/>
          </a:bodyPr>
          <a:lstStyle/>
          <a:p>
            <a:pPr marL="174625" marR="5080" indent="-162560" algn="ctr">
              <a:lnSpc>
                <a:spcPct val="100600"/>
              </a:lnSpc>
              <a:spcBef>
                <a:spcPts val="80"/>
              </a:spcBef>
            </a:pPr>
            <a:r>
              <a:rPr lang="en-US" sz="2800" spc="-20">
                <a:solidFill>
                  <a:srgbClr val="FF0000"/>
                </a:solidFill>
                <a:latin typeface="Times New Roman" panose="02020603050405020304" pitchFamily="18" charset="0"/>
                <a:cs typeface="Times New Roman" panose="02020603050405020304" pitchFamily="18" charset="0"/>
              </a:rPr>
              <a:t>24 </a:t>
            </a:r>
            <a:r>
              <a:rPr lang="en-US" sz="2800" spc="-20" smtClean="0">
                <a:solidFill>
                  <a:srgbClr val="FF0000"/>
                </a:solidFill>
                <a:latin typeface="Times New Roman" panose="02020603050405020304" pitchFamily="18" charset="0"/>
                <a:cs typeface="Times New Roman" panose="02020603050405020304" pitchFamily="18" charset="0"/>
              </a:rPr>
              <a:t>HÌNH THỨC LỪA </a:t>
            </a:r>
            <a:r>
              <a:rPr lang="en-US" sz="2800" spc="-20" smtClean="0">
                <a:solidFill>
                  <a:srgbClr val="FF0000"/>
                </a:solidFill>
                <a:latin typeface="Times New Roman" panose="02020603050405020304" pitchFamily="18" charset="0"/>
                <a:cs typeface="Times New Roman" panose="02020603050405020304" pitchFamily="18" charset="0"/>
              </a:rPr>
              <a:t>ĐẢO </a:t>
            </a:r>
            <a:r>
              <a:rPr lang="en-US" sz="2800" spc="-20" smtClean="0">
                <a:solidFill>
                  <a:srgbClr val="FF0000"/>
                </a:solidFill>
                <a:latin typeface="Times New Roman" panose="02020603050405020304" pitchFamily="18" charset="0"/>
                <a:cs typeface="Times New Roman" panose="02020603050405020304" pitchFamily="18" charset="0"/>
              </a:rPr>
              <a:t>TRÊN KHÔNG GIAN MẠNG</a:t>
            </a:r>
            <a:endParaRPr sz="2800" spc="3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3" name="Picture 2"/>
          <p:cNvPicPr>
            <a:picLocks noChangeAspect="1"/>
          </p:cNvPicPr>
          <p:nvPr/>
        </p:nvPicPr>
        <p:blipFill>
          <a:blip r:embed="rId3"/>
          <a:stretch>
            <a:fillRect/>
          </a:stretch>
        </p:blipFill>
        <p:spPr>
          <a:xfrm>
            <a:off x="1" y="666750"/>
            <a:ext cx="4513633" cy="2209800"/>
          </a:xfrm>
          <a:prstGeom prst="rect">
            <a:avLst/>
          </a:prstGeom>
        </p:spPr>
      </p:pic>
      <p:sp>
        <p:nvSpPr>
          <p:cNvPr id="5" name="Rectangle 4"/>
          <p:cNvSpPr/>
          <p:nvPr/>
        </p:nvSpPr>
        <p:spPr>
          <a:xfrm>
            <a:off x="4466108" y="314579"/>
            <a:ext cx="4656776" cy="3939540"/>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pPr algn="just"/>
            <a:r>
              <a:rPr lang="en-US" b="1" i="1"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Các đối tượng này có thể tạo trang web có giao diện gần giống trang web của cơ quan, doanh nghiệp </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z="1800" b="0" i="0" u="none" strike="noStrike" baseline="0" smtClean="0">
                <a:solidFill>
                  <a:schemeClr val="tx1"/>
                </a:solidFill>
                <a:latin typeface="Times New Roman" panose="02020603050405020304" pitchFamily="18" charset="0"/>
                <a:cs typeface="Times New Roman" panose="02020603050405020304" pitchFamily="18" charset="0"/>
              </a:rPr>
              <a:t>- </a:t>
            </a:r>
            <a:r>
              <a:rPr lang="vi-VN" sz="1800" b="0" i="0" u="none" strike="noStrike" baseline="0" smtClean="0">
                <a:solidFill>
                  <a:schemeClr val="tx1"/>
                </a:solidFill>
                <a:latin typeface="Times New Roman" panose="02020603050405020304" pitchFamily="18" charset="0"/>
                <a:cs typeface="Times New Roman" panose="02020603050405020304" pitchFamily="18" charset="0"/>
              </a:rPr>
              <a:t>Một số địa chỉ đã từng được các đối tượng sử dụng đều có đường dẫn đến có định dạng bất thường như là vn-cbs.xyz. vn-ms.top…</a:t>
            </a:r>
            <a:endParaRPr lang="en-US" sz="1800" b="0" i="0" u="none" strike="noStrike" baseline="0" smtClean="0">
              <a:solidFill>
                <a:schemeClr val="tx1"/>
              </a:solidFill>
              <a:latin typeface="Times New Roman" panose="02020603050405020304" pitchFamily="18" charset="0"/>
              <a:cs typeface="Times New Roman" panose="02020603050405020304" pitchFamily="18" charset="0"/>
            </a:endParaRPr>
          </a:p>
          <a:p>
            <a:pPr algn="just"/>
            <a:r>
              <a:rPr lang="vi-VN" sz="1800" b="0" i="0" u="none" strike="noStrike" baseline="0" smtClean="0">
                <a:solidFill>
                  <a:schemeClr val="tx1"/>
                </a:solidFill>
                <a:latin typeface="Times New Roman" panose="02020603050405020304" pitchFamily="18" charset="0"/>
                <a:cs typeface="Times New Roman" panose="02020603050405020304" pitchFamily="18" charset="0"/>
              </a:rPr>
              <a:t>- Các website lừa đảo thường sẽ xuất hiện những cảnh báo</a:t>
            </a:r>
            <a:endParaRPr lang="en-US" sz="1800" b="0" i="0" u="none" strike="noStrike" baseline="0" smtClean="0">
              <a:solidFill>
                <a:schemeClr val="tx1"/>
              </a:solidFill>
              <a:latin typeface="Times New Roman" panose="02020603050405020304" pitchFamily="18" charset="0"/>
              <a:cs typeface="Times New Roman" panose="02020603050405020304" pitchFamily="18" charset="0"/>
            </a:endParaRPr>
          </a:p>
          <a:p>
            <a:pPr algn="just"/>
            <a:r>
              <a:rPr lang="vi-VN" sz="1800" b="0" i="0" u="none" strike="noStrike" baseline="0" smtClean="0">
                <a:solidFill>
                  <a:schemeClr val="tx1"/>
                </a:solidFill>
                <a:latin typeface="Times New Roman" panose="02020603050405020304" pitchFamily="18" charset="0"/>
                <a:cs typeface="Times New Roman" panose="02020603050405020304" pitchFamily="18" charset="0"/>
              </a:rPr>
              <a:t>- Doanh nghiệp muốn kinh doanh hợp pháp trên website bắt buộc phải khai báo tên miền và trang web với Bộ Công </a:t>
            </a:r>
            <a:r>
              <a:rPr lang="en-US">
                <a:solidFill>
                  <a:schemeClr val="tx1"/>
                </a:solidFill>
                <a:latin typeface="Times New Roman" panose="02020603050405020304" pitchFamily="18" charset="0"/>
                <a:cs typeface="Times New Roman" panose="02020603050405020304" pitchFamily="18" charset="0"/>
              </a:rPr>
              <a:t>t</a:t>
            </a:r>
            <a:r>
              <a:rPr lang="vi-VN" sz="1800" b="0" i="0" u="none" strike="noStrike" baseline="0" smtClean="0">
                <a:solidFill>
                  <a:schemeClr val="tx1"/>
                </a:solidFill>
                <a:latin typeface="Times New Roman" panose="02020603050405020304" pitchFamily="18" charset="0"/>
                <a:cs typeface="Times New Roman" panose="02020603050405020304" pitchFamily="18" charset="0"/>
              </a:rPr>
              <a:t>hương</a:t>
            </a:r>
            <a:r>
              <a:rPr lang="en-US" sz="1800" b="0" i="0" u="none" strike="noStrike" baseline="0" smtClean="0">
                <a:solidFill>
                  <a:schemeClr val="tx1"/>
                </a:solidFill>
                <a:latin typeface="Times New Roman" panose="02020603050405020304" pitchFamily="18" charset="0"/>
                <a:cs typeface="Times New Roman" panose="02020603050405020304" pitchFamily="18" charset="0"/>
              </a:rPr>
              <a:t> “LOGO BỘ</a:t>
            </a:r>
            <a:r>
              <a:rPr lang="en-US" sz="1800" b="0" i="0" u="none" strike="noStrike" smtClean="0">
                <a:solidFill>
                  <a:schemeClr val="tx1"/>
                </a:solidFill>
                <a:latin typeface="Times New Roman" panose="02020603050405020304" pitchFamily="18" charset="0"/>
                <a:cs typeface="Times New Roman" panose="02020603050405020304" pitchFamily="18" charset="0"/>
              </a:rPr>
              <a:t> CÔNG THƯƠNG CUỐI TRANG</a:t>
            </a:r>
            <a:r>
              <a:rPr lang="en-US" sz="1800" b="0" i="0" u="none" strike="noStrike" baseline="0" smtClean="0">
                <a:solidFill>
                  <a:schemeClr val="tx1"/>
                </a:solidFill>
                <a:latin typeface="Times New Roman" panose="02020603050405020304" pitchFamily="18" charset="0"/>
                <a:cs typeface="Times New Roman" panose="02020603050405020304" pitchFamily="18" charset="0"/>
              </a:rPr>
              <a:t>”</a:t>
            </a:r>
          </a:p>
        </p:txBody>
      </p:sp>
      <p:sp>
        <p:nvSpPr>
          <p:cNvPr id="7" name="Rectangle 6"/>
          <p:cNvSpPr/>
          <p:nvPr/>
        </p:nvSpPr>
        <p:spPr>
          <a:xfrm>
            <a:off x="5508" y="2876550"/>
            <a:ext cx="4508126" cy="2308324"/>
          </a:xfrm>
          <a:prstGeom prst="rect">
            <a:avLst/>
          </a:prstGeom>
        </p:spPr>
        <p:txBody>
          <a:bodyPr wrap="square">
            <a:spAutoFit/>
          </a:bodyPr>
          <a:lstStyle/>
          <a:p>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vi-VN" smtClean="0">
                <a:solidFill>
                  <a:schemeClr val="tx1"/>
                </a:solidFill>
                <a:latin typeface="Times New Roman" panose="02020603050405020304" pitchFamily="18" charset="0"/>
                <a:cs typeface="Times New Roman" panose="02020603050405020304" pitchFamily="18" charset="0"/>
              </a:rPr>
              <a:t>- Kiểm tra địa chỉ URL</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Sử</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dụng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trình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duyệt</a:t>
            </a:r>
            <a:r>
              <a:rPr lang="en-US" smtClean="0">
                <a:solidFill>
                  <a:schemeClr val="tx1"/>
                </a:solidFill>
                <a:latin typeface="Times New Roman" panose="02020603050405020304" pitchFamily="18" charset="0"/>
                <a:cs typeface="Times New Roman" panose="02020603050405020304" pitchFamily="18" charset="0"/>
              </a:rPr>
              <a:t> an </a:t>
            </a:r>
            <a:r>
              <a:rPr lang="en-US" err="1" smtClean="0">
                <a:solidFill>
                  <a:schemeClr val="tx1"/>
                </a:solidFill>
                <a:latin typeface="Times New Roman" panose="02020603050405020304" pitchFamily="18" charset="0"/>
                <a:cs typeface="Times New Roman" panose="02020603050405020304" pitchFamily="18" charset="0"/>
              </a:rPr>
              <a:t>toàn</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vi-VN" smtClean="0">
                <a:solidFill>
                  <a:schemeClr val="tx1"/>
                </a:solidFill>
                <a:latin typeface="Times New Roman" panose="02020603050405020304" pitchFamily="18" charset="0"/>
                <a:cs typeface="Times New Roman" panose="02020603050405020304" pitchFamily="18" charset="0"/>
              </a:rPr>
              <a:t>- Kiểm tra kết nối an toàn</a:t>
            </a:r>
            <a:r>
              <a:rPr lang="en-US" smtClean="0">
                <a:solidFill>
                  <a:schemeClr val="tx1"/>
                </a:solidFill>
                <a:latin typeface="Times New Roman" panose="02020603050405020304" pitchFamily="18" charset="0"/>
                <a:cs typeface="Times New Roman" panose="02020603050405020304" pitchFamily="18" charset="0"/>
              </a:rPr>
              <a:t> “SSL”</a:t>
            </a:r>
          </a:p>
          <a:p>
            <a:pPr algn="just"/>
            <a:r>
              <a:rPr lang="vi-VN" smtClean="0">
                <a:solidFill>
                  <a:schemeClr val="tx1"/>
                </a:solidFill>
                <a:latin typeface="Times New Roman" panose="02020603050405020304" pitchFamily="18" charset="0"/>
                <a:cs typeface="Times New Roman" panose="02020603050405020304" pitchFamily="18" charset="0"/>
              </a:rPr>
              <a:t>- Cẩn thận với email và liên kết</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vi-VN" smtClean="0">
                <a:solidFill>
                  <a:schemeClr val="tx1"/>
                </a:solidFill>
                <a:latin typeface="Times New Roman" panose="02020603050405020304" pitchFamily="18" charset="0"/>
                <a:cs typeface="Times New Roman" panose="02020603050405020304" pitchFamily="18" charset="0"/>
              </a:rPr>
              <a:t>- Hạn chế cung cấp thông tin cá nhân</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Sử</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dụng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phần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mềm</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bảo</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mật</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Giữ</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tỉnh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táo</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và</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cảnh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giác</a:t>
            </a:r>
            <a:endParaRPr lang="en-US"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50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666750"/>
            <a:ext cx="4495800" cy="2163604"/>
          </a:xfrm>
          <a:prstGeom prst="rect">
            <a:avLst/>
          </a:prstGeom>
        </p:spPr>
      </p:pic>
      <p:sp>
        <p:nvSpPr>
          <p:cNvPr id="4" name="Rectangle 3"/>
          <p:cNvSpPr/>
          <p:nvPr/>
        </p:nvSpPr>
        <p:spPr>
          <a:xfrm>
            <a:off x="4487224" y="438150"/>
            <a:ext cx="4656776" cy="2000548"/>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pPr algn="just"/>
            <a:r>
              <a:rPr lang="vi-VN" b="1" i="1" smtClean="0">
                <a:solidFill>
                  <a:schemeClr val="tx1"/>
                </a:solidFill>
                <a:latin typeface="Times New Roman" panose="02020603050405020304" pitchFamily="18" charset="0"/>
                <a:cs typeface="Times New Roman" panose="02020603050405020304" pitchFamily="18" charset="0"/>
              </a:rPr>
              <a:t>SMS Brandname giả mạo phần lớn xuất phát từ việc các đối tượng sử dụng trạm phát sóng BTS giả mạo để gửi hàng loạt tin nhắn lừa đảo tới người dùng với mục đích nhằm chiếm đoạt tài sản</a:t>
            </a:r>
            <a:endParaRPr lang="en-US" sz="1800" b="0" i="0" u="none" strike="noStrike" baseline="0" smtClean="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508" y="2876550"/>
            <a:ext cx="9138492" cy="369332"/>
          </a:xfrm>
          <a:prstGeom prst="rect">
            <a:avLst/>
          </a:prstGeom>
        </p:spPr>
        <p:txBody>
          <a:bodyPr wrap="square">
            <a:spAutoFit/>
          </a:bodyPr>
          <a:lstStyle/>
          <a:p>
            <a:r>
              <a:rPr lang="en-US" b="1" i="1" smtClean="0">
                <a:solidFill>
                  <a:srgbClr val="FF0000"/>
                </a:solidFill>
                <a:latin typeface="Times New Roman" panose="02020603050405020304" pitchFamily="18" charset="0"/>
                <a:cs typeface="Times New Roman" panose="02020603050405020304" pitchFamily="18" charset="0"/>
              </a:rPr>
              <a:t>Biện pháp phòng tránh</a:t>
            </a:r>
          </a:p>
        </p:txBody>
      </p:sp>
      <p:sp>
        <p:nvSpPr>
          <p:cNvPr id="6" name="Rectangle 5"/>
          <p:cNvSpPr/>
          <p:nvPr/>
        </p:nvSpPr>
        <p:spPr>
          <a:xfrm>
            <a:off x="5508" y="2876550"/>
            <a:ext cx="9138492" cy="1477328"/>
          </a:xfrm>
          <a:prstGeom prst="rect">
            <a:avLst/>
          </a:prstGeom>
        </p:spPr>
        <p:txBody>
          <a:bodyPr wrap="square">
            <a:spAutoFit/>
          </a:bodyPr>
          <a:lstStyle/>
          <a:p>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tránh</a:t>
            </a:r>
          </a:p>
          <a:p>
            <a:pPr algn="just"/>
            <a:r>
              <a:rPr lang="vi-VN" sz="1800" b="1" i="1" smtClean="0">
                <a:latin typeface="Times New Roman" panose="02020603050405020304" pitchFamily="18" charset="0"/>
                <a:cs typeface="Times New Roman" panose="02020603050405020304" pitchFamily="18" charset="0"/>
              </a:rPr>
              <a:t>Để chủ động ngăn chặn tình trạng này, bản thân mỗi người dùng cũng phải trang bị đầy đủ các kiến thức, thông tin liên quan đến các hình thức mạo danh thương hiệu</a:t>
            </a:r>
            <a:r>
              <a:rPr lang="en-US" sz="1800" b="1" i="1" smtClean="0">
                <a:latin typeface="Times New Roman" panose="02020603050405020304" pitchFamily="18" charset="0"/>
                <a:cs typeface="Times New Roman" panose="02020603050405020304" pitchFamily="18" charset="0"/>
              </a:rPr>
              <a:t>,</a:t>
            </a:r>
            <a:r>
              <a:rPr lang="vi-VN" sz="1800" b="1" i="1" smtClean="0">
                <a:latin typeface="Times New Roman" panose="02020603050405020304" pitchFamily="18" charset="0"/>
                <a:cs typeface="Times New Roman" panose="02020603050405020304" pitchFamily="18" charset="0"/>
              </a:rPr>
              <a:t> đồng thời tham khảo các khuyến cáo từ Cục An toàn thông tin để phòng tránh sập bẫy lừa đảo. </a:t>
            </a:r>
            <a:endParaRPr lang="en-US" b="1" i="1" smtClean="0">
              <a:solidFill>
                <a:srgbClr val="FF0000"/>
              </a:solidFill>
              <a:latin typeface="Times New Roman" panose="02020603050405020304" pitchFamily="18" charset="0"/>
              <a:cs typeface="Times New Roman" panose="02020603050405020304" pitchFamily="18" charset="0"/>
            </a:endParaRPr>
          </a:p>
          <a:p>
            <a:endParaRPr lang="en-US" b="1" i="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1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579374"/>
            <a:ext cx="4495800" cy="2244029"/>
          </a:xfrm>
          <a:prstGeom prst="rect">
            <a:avLst/>
          </a:prstGeom>
        </p:spPr>
      </p:pic>
      <p:sp>
        <p:nvSpPr>
          <p:cNvPr id="4" name="Rectangle 3"/>
          <p:cNvSpPr/>
          <p:nvPr/>
        </p:nvSpPr>
        <p:spPr>
          <a:xfrm>
            <a:off x="4572000" y="666750"/>
            <a:ext cx="4656776" cy="1723549"/>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Lời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hứa</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quá</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cao</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Thiếu</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thông</a:t>
            </a:r>
            <a:r>
              <a:rPr lang="en-US" sz="1800" u="none" strike="noStrike" baseline="0" smtClean="0">
                <a:solidFill>
                  <a:schemeClr val="tx1"/>
                </a:solidFill>
                <a:latin typeface="Times New Roman" panose="02020603050405020304" pitchFamily="18" charset="0"/>
                <a:cs typeface="Times New Roman" panose="02020603050405020304" pitchFamily="18" charset="0"/>
              </a:rPr>
              <a:t> tin minh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bạch</a:t>
            </a:r>
            <a:endParaRPr lang="en-US" sz="1800" u="none" strike="noStrike" baseline="0" smtClean="0">
              <a:solidFill>
                <a:schemeClr val="tx1"/>
              </a:solidFill>
              <a:latin typeface="Times New Roman" panose="02020603050405020304" pitchFamily="18" charset="0"/>
              <a:cs typeface="Times New Roman" panose="02020603050405020304" pitchFamily="18" charset="0"/>
            </a:endParaRPr>
          </a:p>
          <a:p>
            <a:pPr algn="just"/>
            <a:r>
              <a:rPr lang="vi-VN" sz="1800" smtClean="0">
                <a:solidFill>
                  <a:schemeClr val="tx1"/>
                </a:solidFill>
                <a:latin typeface="Times New Roman" panose="02020603050405020304" pitchFamily="18" charset="0"/>
                <a:cs typeface="Times New Roman" panose="02020603050405020304" pitchFamily="18" charset="0"/>
              </a:rPr>
              <a:t>- Yêu </a:t>
            </a:r>
            <a:r>
              <a:rPr lang="vi-VN" sz="1800">
                <a:solidFill>
                  <a:schemeClr val="tx1"/>
                </a:solidFill>
                <a:latin typeface="Times New Roman" panose="02020603050405020304" pitchFamily="18" charset="0"/>
                <a:cs typeface="Times New Roman" panose="02020603050405020304" pitchFamily="18" charset="0"/>
              </a:rPr>
              <a:t>cầu chuyển tiền </a:t>
            </a:r>
            <a:r>
              <a:rPr lang="vi-VN" sz="1800" smtClean="0">
                <a:solidFill>
                  <a:schemeClr val="tx1"/>
                </a:solidFill>
                <a:latin typeface="Times New Roman" panose="02020603050405020304" pitchFamily="18" charset="0"/>
                <a:cs typeface="Times New Roman" panose="02020603050405020304" pitchFamily="18" charset="0"/>
              </a:rPr>
              <a:t>trước</a:t>
            </a:r>
            <a:endParaRPr lang="en-US" sz="1800" smtClean="0">
              <a:solidFill>
                <a:schemeClr val="tx1"/>
              </a:solidFill>
              <a:latin typeface="Times New Roman" panose="02020603050405020304" pitchFamily="18" charset="0"/>
              <a:cs typeface="Times New Roman" panose="02020603050405020304" pitchFamily="18" charset="0"/>
            </a:endParaRPr>
          </a:p>
          <a:p>
            <a:pPr algn="just"/>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Thiếu</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sự</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kiểm</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soát</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và</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giám</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sát</a:t>
            </a:r>
            <a:r>
              <a:rPr lang="en-US" sz="1800">
                <a:solidFill>
                  <a:schemeClr val="tx1"/>
                </a:solidFill>
                <a:latin typeface="Times New Roman" panose="02020603050405020304" pitchFamily="18" charset="0"/>
                <a:cs typeface="Times New Roman" panose="02020603050405020304" pitchFamily="18" charset="0"/>
              </a:rPr>
              <a:t> </a:t>
            </a:r>
            <a:endParaRPr lang="en-US" sz="1800" u="none" strike="noStrike" baseline="0" smtClean="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508" y="2876550"/>
            <a:ext cx="9138492" cy="1754326"/>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Tìm hiểu về hệ thống bảo mật</a:t>
            </a:r>
            <a:endParaRPr lang="en-US" sz="1800" smtClean="0">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Đánh giá từ người dùng khác</a:t>
            </a:r>
            <a:endParaRPr lang="en-US" sz="1800" smtClean="0">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Cảnh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giác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với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mức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phí</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và</a:t>
            </a:r>
            <a:r>
              <a:rPr lang="en-US" smtClean="0">
                <a:solidFill>
                  <a:schemeClr val="tx1"/>
                </a:solidFill>
                <a:latin typeface="Times New Roman" panose="02020603050405020304" pitchFamily="18" charset="0"/>
                <a:cs typeface="Times New Roman" panose="02020603050405020304" pitchFamily="18" charset="0"/>
              </a:rPr>
              <a:t> chi </a:t>
            </a:r>
            <a:r>
              <a:rPr lang="en-US" err="1" smtClean="0">
                <a:solidFill>
                  <a:schemeClr val="tx1"/>
                </a:solidFill>
                <a:latin typeface="Times New Roman" panose="02020603050405020304" pitchFamily="18" charset="0"/>
                <a:cs typeface="Times New Roman" panose="02020603050405020304" pitchFamily="18" charset="0"/>
              </a:rPr>
              <a:t>phí</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Thận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trọng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với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lời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mời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giới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thiệu</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vi-VN" smtClean="0">
                <a:solidFill>
                  <a:schemeClr val="tx1"/>
                </a:solidFill>
                <a:latin typeface="Times New Roman" panose="02020603050405020304" pitchFamily="18" charset="0"/>
                <a:cs typeface="Times New Roman" panose="02020603050405020304" pitchFamily="18" charset="0"/>
              </a:rPr>
              <a:t>- Nếu có nghi ngờ, hãy tìm kiếm sự tư vấn chuyên gia</a:t>
            </a:r>
            <a:endParaRPr lang="en-US"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7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1428750"/>
            <a:ext cx="4343400" cy="2200275"/>
          </a:xfrm>
          <a:prstGeom prst="rect">
            <a:avLst/>
          </a:prstGeom>
        </p:spPr>
      </p:pic>
      <p:sp>
        <p:nvSpPr>
          <p:cNvPr id="4" name="Rectangle 3"/>
          <p:cNvSpPr/>
          <p:nvPr/>
        </p:nvSpPr>
        <p:spPr>
          <a:xfrm>
            <a:off x="4343400" y="666750"/>
            <a:ext cx="4724400" cy="4216539"/>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diện và</a:t>
            </a:r>
            <a:r>
              <a:rPr lang="en-US" sz="1800" b="1" i="1" u="none" strike="noStrike" smtClean="0">
                <a:solidFill>
                  <a:srgbClr val="FF0000"/>
                </a:solidFill>
                <a:latin typeface="Times New Roman" panose="02020603050405020304" pitchFamily="18" charset="0"/>
              </a:rPr>
              <a:t> biện pháp phòng tránh</a:t>
            </a:r>
            <a:endParaRPr lang="en-US" sz="1800" b="1" i="1" u="none" strike="noStrike" baseline="0" smtClean="0">
              <a:solidFill>
                <a:srgbClr val="FF0000"/>
              </a:solidFill>
              <a:latin typeface="Times New Roman" panose="02020603050405020304" pitchFamily="18" charset="0"/>
            </a:endParaRPr>
          </a:p>
          <a:p>
            <a:pPr algn="just"/>
            <a:r>
              <a:rPr lang="en-US" b="1" i="1">
                <a:solidFill>
                  <a:schemeClr val="tx1"/>
                </a:solidFill>
                <a:latin typeface="Times New Roman" panose="02020603050405020304" pitchFamily="18" charset="0"/>
                <a:cs typeface="Times New Roman" panose="02020603050405020304" pitchFamily="18" charset="0"/>
              </a:rPr>
              <a:t>G</a:t>
            </a:r>
            <a:r>
              <a:rPr lang="vi-VN" b="1" i="1" smtClean="0">
                <a:solidFill>
                  <a:schemeClr val="tx1"/>
                </a:solidFill>
                <a:latin typeface="Times New Roman" panose="02020603050405020304" pitchFamily="18" charset="0"/>
                <a:cs typeface="Times New Roman" panose="02020603050405020304" pitchFamily="18" charset="0"/>
              </a:rPr>
              <a:t>iả mạo các trang sàn thương mại điện tử như Tiki, Shopee, Lazada và các thương hiệu lớn để chiếm đoạt tài sản của các nạn nhân</a:t>
            </a:r>
            <a:endParaRPr lang="en-US" b="1" i="1" smtClean="0">
              <a:solidFill>
                <a:schemeClr val="tx1"/>
              </a:solidFill>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Yêu cầu tạm ứng tiền</a:t>
            </a:r>
            <a:endParaRPr lang="en-US" sz="1800" smtClean="0">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Yêu cầu thông tin tài khoản cá nhân</a:t>
            </a:r>
            <a:endParaRPr lang="en-US" sz="1800" smtClean="0">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Trang thanh toán đơn hàng không an toàn</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Quảng cáo công việc quá hấp dẫn và dễ dàng ứng tuyển</a:t>
            </a:r>
          </a:p>
          <a:p>
            <a:pPr algn="just"/>
            <a:r>
              <a:rPr lang="vi-VN" smtClean="0">
                <a:solidFill>
                  <a:schemeClr val="tx1"/>
                </a:solidFill>
                <a:latin typeface="Times New Roman" panose="02020603050405020304" pitchFamily="18" charset="0"/>
                <a:cs typeface="Times New Roman" panose="02020603050405020304" pitchFamily="18" charset="0"/>
              </a:rPr>
              <a:t>- Thiếu thông tin công ty hoặc không có thông tin liên hệ</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Thiếu hợp đồng hoặc thoả thuận không rõ ràng</a:t>
            </a:r>
          </a:p>
          <a:p>
            <a:pPr algn="just"/>
            <a:r>
              <a:rPr lang="en-US" smtClean="0">
                <a:solidFill>
                  <a:schemeClr val="tx1"/>
                </a:solidFill>
                <a:latin typeface="Times New Roman" panose="02020603050405020304" pitchFamily="18" charset="0"/>
                <a:cs typeface="Times New Roman" panose="02020603050405020304" pitchFamily="18" charset="0"/>
              </a:rPr>
              <a:t>- Kiểm tra về đánh giá và phản hồi tiêu cực</a:t>
            </a:r>
          </a:p>
          <a:p>
            <a:pPr algn="just"/>
            <a:endParaRPr lang="en-US" sz="1800" b="1" i="1" u="none" strike="noStrike" baseline="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3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895350"/>
            <a:ext cx="4262610" cy="2373376"/>
          </a:xfrm>
          <a:prstGeom prst="rect">
            <a:avLst/>
          </a:prstGeom>
        </p:spPr>
      </p:pic>
      <p:sp>
        <p:nvSpPr>
          <p:cNvPr id="4" name="Rectangle 3"/>
          <p:cNvSpPr/>
          <p:nvPr/>
        </p:nvSpPr>
        <p:spPr>
          <a:xfrm>
            <a:off x="4419600" y="314579"/>
            <a:ext cx="4583935" cy="3939540"/>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và</a:t>
            </a:r>
            <a:r>
              <a:rPr lang="en-US" sz="1800" b="1" i="1" u="none" strike="noStrike" smtClean="0">
                <a:solidFill>
                  <a:srgbClr val="FF0000"/>
                </a:solidFill>
                <a:latin typeface="Times New Roman" panose="02020603050405020304" pitchFamily="18" charset="0"/>
              </a:rPr>
              <a:t> </a:t>
            </a:r>
            <a:r>
              <a:rPr lang="en-US" sz="1800" b="1" i="1" u="none" strike="noStrike" err="1" smtClean="0">
                <a:solidFill>
                  <a:srgbClr val="FF0000"/>
                </a:solidFill>
                <a:latin typeface="Times New Roman" panose="02020603050405020304" pitchFamily="18" charset="0"/>
              </a:rPr>
              <a:t>biện</a:t>
            </a:r>
            <a:r>
              <a:rPr lang="en-US" sz="1800" b="1" i="1" u="none" strike="noStrike" smtClean="0">
                <a:solidFill>
                  <a:srgbClr val="FF0000"/>
                </a:solidFill>
                <a:latin typeface="Times New Roman" panose="02020603050405020304" pitchFamily="18" charset="0"/>
              </a:rPr>
              <a:t> </a:t>
            </a:r>
            <a:r>
              <a:rPr lang="en-US" sz="1800" b="1" i="1" u="none" strike="noStrike" err="1" smtClean="0">
                <a:solidFill>
                  <a:srgbClr val="FF0000"/>
                </a:solidFill>
                <a:latin typeface="Times New Roman" panose="02020603050405020304" pitchFamily="18" charset="0"/>
              </a:rPr>
              <a:t>pháp</a:t>
            </a:r>
            <a:r>
              <a:rPr lang="en-US" sz="1800" b="1" i="1" u="none" strike="noStrike" smtClean="0">
                <a:solidFill>
                  <a:srgbClr val="FF0000"/>
                </a:solidFill>
                <a:latin typeface="Times New Roman" panose="02020603050405020304" pitchFamily="18" charset="0"/>
              </a:rPr>
              <a:t> </a:t>
            </a:r>
            <a:r>
              <a:rPr lang="en-US" sz="1800" b="1" i="1" u="none" strike="noStrike" err="1" smtClean="0">
                <a:solidFill>
                  <a:srgbClr val="FF0000"/>
                </a:solidFill>
                <a:latin typeface="Times New Roman" panose="02020603050405020304" pitchFamily="18" charset="0"/>
              </a:rPr>
              <a:t>phòng</a:t>
            </a:r>
            <a:r>
              <a:rPr lang="en-US" sz="1800" b="1" i="1" u="none" strike="noStrike" smtClean="0">
                <a:solidFill>
                  <a:srgbClr val="FF0000"/>
                </a:solidFill>
                <a:latin typeface="Times New Roman" panose="02020603050405020304" pitchFamily="18" charset="0"/>
              </a:rPr>
              <a:t> </a:t>
            </a:r>
            <a:r>
              <a:rPr lang="en-US" sz="1800" b="1" i="1" u="none" strike="noStrike" err="1" smtClean="0">
                <a:solidFill>
                  <a:srgbClr val="FF0000"/>
                </a:solidFill>
                <a:latin typeface="Times New Roman" panose="02020603050405020304" pitchFamily="18" charset="0"/>
              </a:rPr>
              <a:t>tránh</a:t>
            </a:r>
            <a:endParaRPr lang="en-US" sz="1800" b="1" i="1" u="none" strike="noStrike" smtClean="0">
              <a:solidFill>
                <a:srgbClr val="FF0000"/>
              </a:solidFill>
              <a:latin typeface="Times New Roman" panose="02020603050405020304" pitchFamily="18" charset="0"/>
            </a:endParaRPr>
          </a:p>
          <a:p>
            <a:r>
              <a:rPr lang="en-US" b="1" i="1" baseline="0" smtClean="0">
                <a:solidFill>
                  <a:schemeClr val="tx1"/>
                </a:solidFill>
                <a:latin typeface="Times New Roman" panose="02020603050405020304" pitchFamily="18" charset="0"/>
                <a:cs typeface="Times New Roman" panose="02020603050405020304" pitchFamily="18" charset="0"/>
              </a:rPr>
              <a:t>- Tin </a:t>
            </a:r>
            <a:r>
              <a:rPr lang="en-US" b="1" i="1" baseline="0" err="1" smtClean="0">
                <a:solidFill>
                  <a:schemeClr val="tx1"/>
                </a:solidFill>
                <a:latin typeface="Times New Roman" panose="02020603050405020304" pitchFamily="18" charset="0"/>
                <a:cs typeface="Times New Roman" panose="02020603050405020304" pitchFamily="18" charset="0"/>
              </a:rPr>
              <a:t>nhắn</a:t>
            </a:r>
            <a:r>
              <a:rPr lang="en-US" b="1" i="1" baseline="0" smtClean="0">
                <a:solidFill>
                  <a:schemeClr val="tx1"/>
                </a:solidFill>
                <a:latin typeface="Times New Roman" panose="02020603050405020304" pitchFamily="18" charset="0"/>
                <a:cs typeface="Times New Roman" panose="02020603050405020304" pitchFamily="18" charset="0"/>
              </a:rPr>
              <a:t> </a:t>
            </a:r>
            <a:r>
              <a:rPr lang="en-US" b="1" i="1" baseline="0" err="1" smtClean="0">
                <a:solidFill>
                  <a:schemeClr val="tx1"/>
                </a:solidFill>
                <a:latin typeface="Times New Roman" panose="02020603050405020304" pitchFamily="18" charset="0"/>
                <a:cs typeface="Times New Roman" panose="02020603050405020304" pitchFamily="18" charset="0"/>
              </a:rPr>
              <a:t>hoặc</a:t>
            </a:r>
            <a:r>
              <a:rPr lang="en-US" b="1" i="1" baseline="0" smtClean="0">
                <a:solidFill>
                  <a:schemeClr val="tx1"/>
                </a:solidFill>
                <a:latin typeface="Times New Roman" panose="02020603050405020304" pitchFamily="18" charset="0"/>
                <a:cs typeface="Times New Roman" panose="02020603050405020304" pitchFamily="18" charset="0"/>
              </a:rPr>
              <a:t> email </a:t>
            </a:r>
            <a:r>
              <a:rPr lang="en-US" b="1" i="1" baseline="0" err="1" smtClean="0">
                <a:solidFill>
                  <a:schemeClr val="tx1"/>
                </a:solidFill>
                <a:latin typeface="Times New Roman" panose="02020603050405020304" pitchFamily="18" charset="0"/>
                <a:cs typeface="Times New Roman" panose="02020603050405020304" pitchFamily="18" charset="0"/>
              </a:rPr>
              <a:t>đáng</a:t>
            </a:r>
            <a:r>
              <a:rPr lang="en-US" b="1" i="1" baseline="0" smtClean="0">
                <a:solidFill>
                  <a:schemeClr val="tx1"/>
                </a:solidFill>
                <a:latin typeface="Times New Roman" panose="02020603050405020304" pitchFamily="18" charset="0"/>
                <a:cs typeface="Times New Roman" panose="02020603050405020304" pitchFamily="18" charset="0"/>
              </a:rPr>
              <a:t> </a:t>
            </a:r>
            <a:r>
              <a:rPr lang="en-US" b="1" i="1" baseline="0" err="1" smtClean="0">
                <a:solidFill>
                  <a:schemeClr val="tx1"/>
                </a:solidFill>
                <a:latin typeface="Times New Roman" panose="02020603050405020304" pitchFamily="18" charset="0"/>
                <a:cs typeface="Times New Roman" panose="02020603050405020304" pitchFamily="18" charset="0"/>
              </a:rPr>
              <a:t>ngờ</a:t>
            </a:r>
            <a:endParaRPr lang="en-US" b="1" i="1" baseline="0" smtClean="0">
              <a:solidFill>
                <a:schemeClr val="tx1"/>
              </a:solidFill>
              <a:latin typeface="Times New Roman" panose="02020603050405020304" pitchFamily="18" charset="0"/>
              <a:cs typeface="Times New Roman" panose="02020603050405020304" pitchFamily="18" charset="0"/>
            </a:endParaRPr>
          </a:p>
          <a:p>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Sự</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thay</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đổi</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đột</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ngột</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trong</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ngôn</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ngữ</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hoặc</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phong</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cách</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viết</a:t>
            </a:r>
            <a:endParaRPr lang="en-US" sz="1800" b="1" i="1" u="none" strike="noStrike" baseline="0" smtClean="0">
              <a:solidFill>
                <a:schemeClr val="tx1"/>
              </a:solidFill>
              <a:latin typeface="Times New Roman" panose="02020603050405020304" pitchFamily="18" charset="0"/>
              <a:cs typeface="Times New Roman" panose="02020603050405020304" pitchFamily="18" charset="0"/>
            </a:endParaRPr>
          </a:p>
          <a:p>
            <a:r>
              <a:rPr lang="vi-VN" sz="1800" b="1" i="1" u="none" strike="noStrike" baseline="0" smtClean="0">
                <a:solidFill>
                  <a:schemeClr val="tx1"/>
                </a:solidFill>
                <a:latin typeface="Times New Roman" panose="02020603050405020304" pitchFamily="18" charset="0"/>
                <a:cs typeface="Times New Roman" panose="02020603050405020304" pitchFamily="18" charset="0"/>
              </a:rPr>
              <a:t>- Đường link đáng ngờ</a:t>
            </a:r>
            <a:endParaRPr lang="en-US" sz="1800" b="1" i="1" u="none" strike="noStrike" baseline="0" smtClean="0">
              <a:solidFill>
                <a:schemeClr val="tx1"/>
              </a:solidFill>
              <a:latin typeface="Times New Roman" panose="02020603050405020304" pitchFamily="18" charset="0"/>
              <a:cs typeface="Times New Roman" panose="02020603050405020304" pitchFamily="18" charset="0"/>
            </a:endParaRPr>
          </a:p>
          <a:p>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Yêu</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cầu</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cung</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cấp</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thông</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tin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cá</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nhân</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hoặc</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thông</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tin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đăng</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nhập</a:t>
            </a:r>
            <a:endParaRPr lang="en-US" sz="1800" b="1" i="1" u="none" strike="noStrike" baseline="0" smtClean="0">
              <a:solidFill>
                <a:schemeClr val="tx1"/>
              </a:solidFill>
              <a:latin typeface="Times New Roman" panose="02020603050405020304" pitchFamily="18" charset="0"/>
              <a:cs typeface="Times New Roman" panose="02020603050405020304" pitchFamily="18" charset="0"/>
            </a:endParaRPr>
          </a:p>
          <a:p>
            <a:r>
              <a:rPr lang="en-US" sz="1800" b="1" smtClean="0">
                <a:solidFill>
                  <a:schemeClr val="tx1"/>
                </a:solidFill>
                <a:latin typeface="Times New Roman" panose="02020603050405020304" pitchFamily="18" charset="0"/>
                <a:cs typeface="Times New Roman" panose="02020603050405020304" pitchFamily="18" charset="0"/>
              </a:rPr>
              <a:t>- </a:t>
            </a:r>
            <a:r>
              <a:rPr lang="en-US" sz="1800" b="1" err="1">
                <a:solidFill>
                  <a:schemeClr val="tx1"/>
                </a:solidFill>
                <a:latin typeface="Times New Roman" panose="02020603050405020304" pitchFamily="18" charset="0"/>
                <a:cs typeface="Times New Roman" panose="02020603050405020304" pitchFamily="18" charset="0"/>
              </a:rPr>
              <a:t>Xác</a:t>
            </a:r>
            <a:r>
              <a:rPr lang="en-US" sz="1800" b="1">
                <a:solidFill>
                  <a:schemeClr val="tx1"/>
                </a:solidFill>
                <a:latin typeface="Times New Roman" panose="02020603050405020304" pitchFamily="18" charset="0"/>
                <a:cs typeface="Times New Roman" panose="02020603050405020304" pitchFamily="18" charset="0"/>
              </a:rPr>
              <a:t> minh </a:t>
            </a:r>
            <a:r>
              <a:rPr lang="en-US" sz="1800" b="1" err="1">
                <a:solidFill>
                  <a:schemeClr val="tx1"/>
                </a:solidFill>
                <a:latin typeface="Times New Roman" panose="02020603050405020304" pitchFamily="18" charset="0"/>
                <a:cs typeface="Times New Roman" panose="02020603050405020304" pitchFamily="18" charset="0"/>
              </a:rPr>
              <a:t>thông</a:t>
            </a:r>
            <a:r>
              <a:rPr lang="en-US" sz="1800" b="1">
                <a:solidFill>
                  <a:schemeClr val="tx1"/>
                </a:solidFill>
                <a:latin typeface="Times New Roman" panose="02020603050405020304" pitchFamily="18" charset="0"/>
                <a:cs typeface="Times New Roman" panose="02020603050405020304" pitchFamily="18" charset="0"/>
              </a:rPr>
              <a:t> tin </a:t>
            </a:r>
            <a:endParaRPr lang="en-US" b="1" i="1">
              <a:solidFill>
                <a:schemeClr val="tx1"/>
              </a:solidFill>
              <a:latin typeface="Times New Roman" panose="02020603050405020304" pitchFamily="18" charset="0"/>
              <a:cs typeface="Times New Roman" panose="02020603050405020304" pitchFamily="18" charset="0"/>
            </a:endParaRPr>
          </a:p>
          <a:p>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Báo</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cáo</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và</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cảnh</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báo “BẠN</a:t>
            </a:r>
            <a:r>
              <a:rPr lang="en-US" sz="1800" b="1" i="1" u="none" strike="noStrike" smtClean="0">
                <a:solidFill>
                  <a:schemeClr val="tx1"/>
                </a:solidFill>
                <a:latin typeface="Times New Roman" panose="02020603050405020304" pitchFamily="18" charset="0"/>
                <a:cs typeface="Times New Roman" panose="02020603050405020304" pitchFamily="18" charset="0"/>
              </a:rPr>
              <a:t> BÈ VÀ NGƯỜI THÂN</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a:t>
            </a:r>
          </a:p>
          <a:p>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Thay</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đổi</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mật</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khẩu</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ngay</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lập</a:t>
            </a:r>
            <a:r>
              <a:rPr lang="en-US" sz="1800" b="1" i="1"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1" i="1" u="none" strike="noStrike" baseline="0" err="1" smtClean="0">
                <a:solidFill>
                  <a:schemeClr val="tx1"/>
                </a:solidFill>
                <a:latin typeface="Times New Roman" panose="02020603050405020304" pitchFamily="18" charset="0"/>
                <a:cs typeface="Times New Roman" panose="02020603050405020304" pitchFamily="18" charset="0"/>
              </a:rPr>
              <a:t>tức</a:t>
            </a:r>
            <a:endParaRPr lang="en-US" sz="1800" b="1" i="1" u="none" strike="noStrike" baseline="0" smtClean="0">
              <a:solidFill>
                <a:schemeClr val="tx1"/>
              </a:solidFill>
              <a:latin typeface="Times New Roman" panose="02020603050405020304" pitchFamily="18" charset="0"/>
              <a:cs typeface="Times New Roman" panose="02020603050405020304" pitchFamily="18" charset="0"/>
            </a:endParaRPr>
          </a:p>
          <a:p>
            <a:r>
              <a:rPr lang="vi-VN" b="1" i="1" smtClean="0">
                <a:solidFill>
                  <a:schemeClr val="tx1"/>
                </a:solidFill>
                <a:latin typeface="Times New Roman" panose="02020603050405020304" pitchFamily="18" charset="0"/>
                <a:cs typeface="Times New Roman" panose="02020603050405020304" pitchFamily="18" charset="0"/>
              </a:rPr>
              <a:t>- </a:t>
            </a:r>
            <a:r>
              <a:rPr lang="en-US" b="1" i="1" smtClean="0">
                <a:solidFill>
                  <a:schemeClr val="tx1"/>
                </a:solidFill>
                <a:latin typeface="Times New Roman" panose="02020603050405020304" pitchFamily="18" charset="0"/>
                <a:cs typeface="Times New Roman" panose="02020603050405020304" pitchFamily="18" charset="0"/>
              </a:rPr>
              <a:t>NHẮN TIN </a:t>
            </a:r>
            <a:r>
              <a:rPr lang="vi-VN" b="1" i="1" smtClean="0">
                <a:solidFill>
                  <a:schemeClr val="tx1"/>
                </a:solidFill>
                <a:latin typeface="Times New Roman" panose="02020603050405020304" pitchFamily="18" charset="0"/>
                <a:cs typeface="Times New Roman" panose="02020603050405020304" pitchFamily="18" charset="0"/>
              </a:rPr>
              <a:t>sự cố thông qua MXH hoặc các liên hệ khác như điện thoại, email</a:t>
            </a:r>
            <a:endParaRPr lang="en-US" b="1"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69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16933" y="594191"/>
            <a:ext cx="4343399" cy="2126456"/>
          </a:xfrm>
          <a:prstGeom prst="rect">
            <a:avLst/>
          </a:prstGeom>
        </p:spPr>
      </p:pic>
      <p:sp>
        <p:nvSpPr>
          <p:cNvPr id="5" name="Rectangle 4"/>
          <p:cNvSpPr/>
          <p:nvPr/>
        </p:nvSpPr>
        <p:spPr>
          <a:xfrm>
            <a:off x="4337141" y="305468"/>
            <a:ext cx="4707468" cy="2554545"/>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Sử</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dụng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số</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điện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thoại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giả</a:t>
            </a:r>
            <a:r>
              <a:rPr lang="en-US" smtClean="0">
                <a:solidFill>
                  <a:schemeClr val="tx1"/>
                </a:solidFill>
                <a:latin typeface="Times New Roman" panose="02020603050405020304" pitchFamily="18" charset="0"/>
                <a:cs typeface="Times New Roman" panose="02020603050405020304" pitchFamily="18" charset="0"/>
              </a:rPr>
              <a:t> mạo “TÔI LÀ CÔNG AN…”</a:t>
            </a:r>
          </a:p>
          <a:p>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Đe</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dọa</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và</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áp</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lực</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tâm</a:t>
            </a:r>
            <a:r>
              <a:rPr lang="en-US" sz="1800" u="none" strike="noStrike" baseline="0" smtClean="0">
                <a:solidFill>
                  <a:schemeClr val="tx1"/>
                </a:solidFill>
                <a:latin typeface="Times New Roman" panose="02020603050405020304" pitchFamily="18" charset="0"/>
                <a:cs typeface="Times New Roman" panose="02020603050405020304" pitchFamily="18" charset="0"/>
              </a:rPr>
              <a:t> lý “CHUYỂN</a:t>
            </a:r>
            <a:r>
              <a:rPr lang="en-US" sz="1800" u="none" strike="noStrike" smtClean="0">
                <a:solidFill>
                  <a:schemeClr val="tx1"/>
                </a:solidFill>
                <a:latin typeface="Times New Roman" panose="02020603050405020304" pitchFamily="18" charset="0"/>
                <a:cs typeface="Times New Roman" panose="02020603050405020304" pitchFamily="18" charset="0"/>
              </a:rPr>
              <a:t> TIỀN ĐỂ ĐƯỢC XỬ LÝ HÀNH CHÍNH</a:t>
            </a:r>
            <a:r>
              <a:rPr lang="en-US" sz="1800" u="none" strike="noStrike" baseline="0" smtClean="0">
                <a:solidFill>
                  <a:schemeClr val="tx1"/>
                </a:solidFill>
                <a:latin typeface="Times New Roman" panose="02020603050405020304" pitchFamily="18" charset="0"/>
                <a:cs typeface="Times New Roman" panose="02020603050405020304" pitchFamily="18" charset="0"/>
              </a:rPr>
              <a:t>”</a:t>
            </a:r>
          </a:p>
          <a:p>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Yêu</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cầu</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chuyển</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tiền</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hoặc</a:t>
            </a:r>
            <a:r>
              <a:rPr lang="en-US" sz="1800">
                <a:solidFill>
                  <a:schemeClr val="tx1"/>
                </a:solidFill>
                <a:latin typeface="Times New Roman" panose="02020603050405020304" pitchFamily="18" charset="0"/>
                <a:cs typeface="Times New Roman" panose="02020603050405020304" pitchFamily="18" charset="0"/>
              </a:rPr>
              <a:t> </a:t>
            </a:r>
            <a:r>
              <a:rPr lang="en-US" sz="1800" err="1">
                <a:solidFill>
                  <a:schemeClr val="tx1"/>
                </a:solidFill>
                <a:latin typeface="Times New Roman" panose="02020603050405020304" pitchFamily="18" charset="0"/>
                <a:cs typeface="Times New Roman" panose="02020603050405020304" pitchFamily="18" charset="0"/>
              </a:rPr>
              <a:t>thông</a:t>
            </a:r>
            <a:r>
              <a:rPr lang="en-US" sz="1800">
                <a:solidFill>
                  <a:schemeClr val="tx1"/>
                </a:solidFill>
                <a:latin typeface="Times New Roman" panose="02020603050405020304" pitchFamily="18" charset="0"/>
                <a:cs typeface="Times New Roman" panose="02020603050405020304" pitchFamily="18" charset="0"/>
              </a:rPr>
              <a:t> tin </a:t>
            </a:r>
            <a:r>
              <a:rPr lang="en-US" sz="1800" err="1">
                <a:solidFill>
                  <a:schemeClr val="tx1"/>
                </a:solidFill>
                <a:latin typeface="Times New Roman" panose="02020603050405020304" pitchFamily="18" charset="0"/>
                <a:cs typeface="Times New Roman" panose="02020603050405020304" pitchFamily="18" charset="0"/>
              </a:rPr>
              <a:t>cá</a:t>
            </a:r>
            <a:r>
              <a:rPr lang="en-US" sz="180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nhân</a:t>
            </a:r>
            <a:endParaRPr lang="en-US">
              <a:solidFill>
                <a:schemeClr val="tx1"/>
              </a:solidFill>
              <a:latin typeface="Times New Roman" panose="02020603050405020304" pitchFamily="18" charset="0"/>
              <a:cs typeface="Times New Roman" panose="02020603050405020304" pitchFamily="18" charset="0"/>
            </a:endParaRPr>
          </a:p>
          <a:p>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Tạo</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áp</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lực</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thời</a:t>
            </a:r>
            <a:r>
              <a:rPr lang="en-US" sz="1800" u="none" strike="noStrike" baseline="0" smtClean="0">
                <a:solidFill>
                  <a:schemeClr val="tx1"/>
                </a:solidFill>
                <a:latin typeface="Times New Roman" panose="02020603050405020304" pitchFamily="18" charset="0"/>
                <a:cs typeface="Times New Roman" panose="02020603050405020304" pitchFamily="18" charset="0"/>
              </a:rPr>
              <a:t> gian “CHUYỂN</a:t>
            </a:r>
            <a:r>
              <a:rPr lang="en-US" sz="1800" u="none" strike="noStrike" smtClean="0">
                <a:solidFill>
                  <a:schemeClr val="tx1"/>
                </a:solidFill>
                <a:latin typeface="Times New Roman" panose="02020603050405020304" pitchFamily="18" charset="0"/>
                <a:cs typeface="Times New Roman" panose="02020603050405020304" pitchFamily="18" charset="0"/>
              </a:rPr>
              <a:t> LIỀN ĐỂ TRÁNH HẬU QUẢ NGHIÊM TRỌNG</a:t>
            </a:r>
            <a:r>
              <a:rPr lang="en-US" sz="1800" u="none" strike="noStrike" baseline="0" smtClean="0">
                <a:solidFill>
                  <a:schemeClr val="tx1"/>
                </a:solidFill>
                <a:latin typeface="Times New Roman" panose="02020603050405020304" pitchFamily="18" charset="0"/>
                <a:cs typeface="Times New Roman" panose="02020603050405020304" pitchFamily="18" charset="0"/>
              </a:rPr>
              <a:t>”</a:t>
            </a:r>
            <a:endParaRPr lang="en-US" sz="1800" b="1" i="1" u="none" strike="noStrike" baseline="0" smtClean="0">
              <a:solidFill>
                <a:srgbClr val="FF0000"/>
              </a:solidFill>
              <a:latin typeface="Times New Roman" panose="02020603050405020304" pitchFamily="18" charset="0"/>
            </a:endParaRPr>
          </a:p>
        </p:txBody>
      </p:sp>
      <p:sp>
        <p:nvSpPr>
          <p:cNvPr id="6" name="Rectangle 5"/>
          <p:cNvSpPr/>
          <p:nvPr/>
        </p:nvSpPr>
        <p:spPr>
          <a:xfrm>
            <a:off x="0" y="2735464"/>
            <a:ext cx="9138492" cy="2031325"/>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Giữ bình tĩnh và không bị đánh lừa bởi áp lực tâm lý và đe dọa</a:t>
            </a:r>
            <a:endParaRPr lang="en-US" sz="1800" smtClean="0">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Xác minh thông tin</a:t>
            </a:r>
            <a:r>
              <a:rPr lang="en-US" sz="1800" smtClean="0">
                <a:latin typeface="Times New Roman" panose="02020603050405020304" pitchFamily="18" charset="0"/>
                <a:cs typeface="Times New Roman" panose="02020603050405020304" pitchFamily="18" charset="0"/>
              </a:rPr>
              <a:t> “ANH CÔNG AN LÀ AI…”</a:t>
            </a:r>
          </a:p>
          <a:p>
            <a:pPr algn="just"/>
            <a:r>
              <a:rPr lang="vi-VN" smtClean="0">
                <a:solidFill>
                  <a:schemeClr val="tx1"/>
                </a:solidFill>
                <a:latin typeface="Times New Roman" panose="02020603050405020304" pitchFamily="18" charset="0"/>
                <a:cs typeface="Times New Roman" panose="02020603050405020304" pitchFamily="18" charset="0"/>
              </a:rPr>
              <a:t>- Không cung cấp thông tin cá nhân hay tiền bạc qua điện thoại, email hoặc các phương tiện truyền thông khác.</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Báo cáo sự việc: </a:t>
            </a:r>
            <a:r>
              <a:rPr lang="vi-VN" smtClean="0">
                <a:solidFill>
                  <a:schemeClr val="tx1"/>
                </a:solidFill>
                <a:latin typeface="Times New Roman" panose="02020603050405020304" pitchFamily="18" charset="0"/>
                <a:cs typeface="Times New Roman" panose="02020603050405020304" pitchFamily="18" charset="0"/>
              </a:rPr>
              <a:t>Nếu bạn nhận được cuộc gọi đe dọa hoặc nghi ngờ có dấu hiệu lừa đảo, hãy thông báo ngay cho cơ quan công an địa phương để được hỗ trợ và tư vấn.</a:t>
            </a:r>
            <a:endParaRPr lang="en-US"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66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534690"/>
            <a:ext cx="4495799" cy="2201068"/>
          </a:xfrm>
          <a:prstGeom prst="rect">
            <a:avLst/>
          </a:prstGeom>
        </p:spPr>
      </p:pic>
      <p:sp>
        <p:nvSpPr>
          <p:cNvPr id="4" name="Rectangle 3"/>
          <p:cNvSpPr/>
          <p:nvPr/>
        </p:nvSpPr>
        <p:spPr>
          <a:xfrm>
            <a:off x="4495800" y="282277"/>
            <a:ext cx="4648200" cy="2831544"/>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r>
              <a:rPr lang="en-US" smtClean="0">
                <a:solidFill>
                  <a:schemeClr val="tx1"/>
                </a:solidFill>
                <a:latin typeface="Times New Roman" panose="02020603050405020304" pitchFamily="18" charset="0"/>
                <a:cs typeface="Times New Roman" panose="02020603050405020304" pitchFamily="18" charset="0"/>
              </a:rPr>
              <a:t>- Giá quá rẻ</a:t>
            </a:r>
          </a:p>
          <a:p>
            <a:r>
              <a:rPr lang="en-US" u="none" strike="noStrike" baseline="0" smtClean="0">
                <a:solidFill>
                  <a:schemeClr val="tx1"/>
                </a:solidFill>
                <a:latin typeface="Times New Roman" panose="02020603050405020304" pitchFamily="18" charset="0"/>
                <a:cs typeface="Times New Roman" panose="02020603050405020304" pitchFamily="18" charset="0"/>
              </a:rPr>
              <a:t>- Thiếu thông tin sản phẩm</a:t>
            </a:r>
          </a:p>
          <a:p>
            <a:r>
              <a:rPr lang="vi-VN" smtClean="0">
                <a:solidFill>
                  <a:schemeClr val="tx1"/>
                </a:solidFill>
                <a:latin typeface="Times New Roman" panose="02020603050405020304" pitchFamily="18" charset="0"/>
                <a:cs typeface="Times New Roman" panose="02020603050405020304" pitchFamily="18" charset="0"/>
              </a:rPr>
              <a:t>- Số lượng giới hạn và áp lực mua hàng</a:t>
            </a:r>
            <a:endParaRPr lang="en-US">
              <a:solidFill>
                <a:schemeClr val="tx1"/>
              </a:solidFill>
              <a:latin typeface="Times New Roman" panose="02020603050405020304" pitchFamily="18" charset="0"/>
              <a:cs typeface="Times New Roman" panose="02020603050405020304" pitchFamily="18" charset="0"/>
            </a:endParaRPr>
          </a:p>
          <a:p>
            <a:r>
              <a:rPr lang="en-US" u="none" strike="noStrike" baseline="0" smtClean="0">
                <a:solidFill>
                  <a:schemeClr val="tx1"/>
                </a:solidFill>
                <a:latin typeface="Times New Roman" panose="02020603050405020304" pitchFamily="18" charset="0"/>
                <a:cs typeface="Times New Roman" panose="02020603050405020304" pitchFamily="18" charset="0"/>
              </a:rPr>
              <a:t>- Đánh giá và nhận xét không tự nhiên</a:t>
            </a:r>
          </a:p>
          <a:p>
            <a:r>
              <a:rPr lang="vi-VN" smtClean="0">
                <a:solidFill>
                  <a:schemeClr val="tx1"/>
                </a:solidFill>
                <a:latin typeface="Times New Roman" panose="02020603050405020304" pitchFamily="18" charset="0"/>
                <a:cs typeface="Times New Roman" panose="02020603050405020304" pitchFamily="18" charset="0"/>
              </a:rPr>
              <a:t>- Phương thức thanh toán không an toàn</a:t>
            </a:r>
            <a:endParaRPr lang="en-US">
              <a:solidFill>
                <a:schemeClr val="tx1"/>
              </a:solidFill>
              <a:latin typeface="Times New Roman" panose="02020603050405020304" pitchFamily="18" charset="0"/>
              <a:cs typeface="Times New Roman" panose="02020603050405020304" pitchFamily="18" charset="0"/>
            </a:endParaRPr>
          </a:p>
          <a:p>
            <a:r>
              <a:rPr lang="vi-VN" u="none" strike="noStrike" baseline="0" smtClean="0">
                <a:solidFill>
                  <a:schemeClr val="tx1"/>
                </a:solidFill>
                <a:latin typeface="Times New Roman" panose="02020603050405020304" pitchFamily="18" charset="0"/>
                <a:cs typeface="Times New Roman" panose="02020603050405020304" pitchFamily="18" charset="0"/>
              </a:rPr>
              <a:t>- Tài khoản người bán không đáng tin</a:t>
            </a:r>
            <a:endParaRPr lang="en-US" u="none" strike="noStrike" baseline="0" smtClean="0">
              <a:solidFill>
                <a:schemeClr val="tx1"/>
              </a:solidFill>
              <a:latin typeface="Times New Roman" panose="02020603050405020304" pitchFamily="18" charset="0"/>
              <a:cs typeface="Times New Roman" panose="02020603050405020304" pitchFamily="18" charset="0"/>
            </a:endParaRPr>
          </a:p>
          <a:p>
            <a:r>
              <a:rPr lang="en-US" smtClean="0">
                <a:solidFill>
                  <a:schemeClr val="tx1"/>
                </a:solidFill>
                <a:latin typeface="Times New Roman" panose="02020603050405020304" pitchFamily="18" charset="0"/>
                <a:cs typeface="Times New Roman" panose="02020603050405020304" pitchFamily="18" charset="0"/>
              </a:rPr>
              <a:t>- Thiếu </a:t>
            </a:r>
            <a:r>
              <a:rPr lang="en-US">
                <a:solidFill>
                  <a:schemeClr val="tx1"/>
                </a:solidFill>
                <a:latin typeface="Times New Roman" panose="02020603050405020304" pitchFamily="18" charset="0"/>
                <a:cs typeface="Times New Roman" panose="02020603050405020304" pitchFamily="18" charset="0"/>
              </a:rPr>
              <a:t>thông tin liên hệ và địa </a:t>
            </a:r>
            <a:r>
              <a:rPr lang="en-US" smtClean="0">
                <a:solidFill>
                  <a:schemeClr val="tx1"/>
                </a:solidFill>
                <a:latin typeface="Times New Roman" panose="02020603050405020304" pitchFamily="18" charset="0"/>
                <a:cs typeface="Times New Roman" panose="02020603050405020304" pitchFamily="18" charset="0"/>
              </a:rPr>
              <a:t>chỉ</a:t>
            </a:r>
          </a:p>
          <a:p>
            <a:r>
              <a:rPr lang="en-US">
                <a:solidFill>
                  <a:schemeClr val="tx1"/>
                </a:solidFill>
                <a:latin typeface="Times New Roman" panose="02020603050405020304" pitchFamily="18" charset="0"/>
                <a:cs typeface="Times New Roman" panose="02020603050405020304" pitchFamily="18" charset="0"/>
              </a:rPr>
              <a:t>- Thiếu uy tín và phản hồi tiêu cực </a:t>
            </a:r>
            <a:endParaRPr lang="en-US" u="none" strike="noStrike" baseline="0" smtClean="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508" y="3112175"/>
            <a:ext cx="9138492" cy="1754326"/>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Nghiên cứu và đánh giá nguồn gốc người bán</a:t>
            </a:r>
            <a:endParaRPr lang="en-US" sz="1800" smtClean="0">
              <a:latin typeface="Times New Roman" panose="02020603050405020304" pitchFamily="18" charset="0"/>
              <a:cs typeface="Times New Roman" panose="02020603050405020304" pitchFamily="18" charset="0"/>
            </a:endParaRPr>
          </a:p>
          <a:p>
            <a:pPr algn="just"/>
            <a:r>
              <a:rPr lang="en-US" sz="1800" smtClean="0">
                <a:latin typeface="Times New Roman" panose="02020603050405020304" pitchFamily="18" charset="0"/>
                <a:cs typeface="Times New Roman" panose="02020603050405020304" pitchFamily="18" charset="0"/>
              </a:rPr>
              <a:t>- Kiểm tra thông tin sản phẩm</a:t>
            </a:r>
          </a:p>
          <a:p>
            <a:pPr algn="just"/>
            <a:r>
              <a:rPr lang="vi-VN" sz="1800" smtClean="0">
                <a:latin typeface="Times New Roman" panose="02020603050405020304" pitchFamily="18" charset="0"/>
                <a:cs typeface="Times New Roman" panose="02020603050405020304" pitchFamily="18" charset="0"/>
              </a:rPr>
              <a:t>- Tìm hiểu về chính sách bảo hành và hoàn tiền</a:t>
            </a:r>
            <a:endParaRPr lang="en-US" sz="1800" smtClean="0">
              <a:latin typeface="Times New Roman" panose="02020603050405020304" pitchFamily="18" charset="0"/>
              <a:cs typeface="Times New Roman" panose="02020603050405020304" pitchFamily="18" charset="0"/>
            </a:endParaRPr>
          </a:p>
          <a:p>
            <a:pPr algn="just"/>
            <a:r>
              <a:rPr lang="vi-VN" smtClean="0">
                <a:solidFill>
                  <a:schemeClr val="tx1"/>
                </a:solidFill>
                <a:latin typeface="Times New Roman" panose="02020603050405020304" pitchFamily="18" charset="0"/>
                <a:cs typeface="Times New Roman" panose="02020603050405020304" pitchFamily="18" charset="0"/>
              </a:rPr>
              <a:t>- Tìm hiểu ý kiến và đánh giá từ người mua khác về người bán và sản phẩm để có cái nhìn tổng quan</a:t>
            </a:r>
            <a:endParaRPr lang="en-US"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57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3" name="Picture 2"/>
          <p:cNvPicPr>
            <a:picLocks noChangeAspect="1"/>
          </p:cNvPicPr>
          <p:nvPr/>
        </p:nvPicPr>
        <p:blipFill>
          <a:blip r:embed="rId3"/>
          <a:stretch>
            <a:fillRect/>
          </a:stretch>
        </p:blipFill>
        <p:spPr>
          <a:xfrm>
            <a:off x="76200" y="1733550"/>
            <a:ext cx="4191000" cy="2133599"/>
          </a:xfrm>
          <a:prstGeom prst="rect">
            <a:avLst/>
          </a:prstGeom>
        </p:spPr>
      </p:pic>
      <p:sp>
        <p:nvSpPr>
          <p:cNvPr id="2" name="Rectangle 1"/>
          <p:cNvSpPr/>
          <p:nvPr/>
        </p:nvSpPr>
        <p:spPr>
          <a:xfrm>
            <a:off x="4343401" y="1200150"/>
            <a:ext cx="4800600" cy="3139321"/>
          </a:xfrm>
          <a:prstGeom prst="rect">
            <a:avLst/>
          </a:prstGeom>
        </p:spPr>
        <p:txBody>
          <a:bodyPr wrap="square">
            <a:spAutoFit/>
          </a:bodyPr>
          <a:lstStyle/>
          <a:p>
            <a:r>
              <a:rPr lang="en-US" b="1" i="1">
                <a:solidFill>
                  <a:srgbClr val="FF0000"/>
                </a:solidFill>
                <a:latin typeface="Times New Roman" panose="02020603050405020304" pitchFamily="18" charset="0"/>
              </a:rPr>
              <a:t>C</a:t>
            </a:r>
            <a:r>
              <a:rPr lang="vi-VN" sz="1800" b="1" i="1" u="none" strike="noStrike" baseline="0" smtClean="0">
                <a:solidFill>
                  <a:srgbClr val="FF0000"/>
                </a:solidFill>
                <a:latin typeface="Times New Roman" panose="02020603050405020304" pitchFamily="18" charset="0"/>
              </a:rPr>
              <a:t>ác điểm cần lưu ý và biện pháp phòng ngừa</a:t>
            </a:r>
            <a:endParaRPr lang="en-US" sz="1800" b="1" i="1" u="none" strike="noStrike" baseline="0" smtClean="0">
              <a:solidFill>
                <a:srgbClr val="FF0000"/>
              </a:solidFill>
              <a:latin typeface="Times New Roman" panose="02020603050405020304" pitchFamily="18" charset="0"/>
            </a:endParaRPr>
          </a:p>
          <a:p>
            <a:pPr algn="just"/>
            <a:r>
              <a:rPr lang="en-US" sz="1800" b="1" i="1" u="none" strike="noStrike" baseline="0" smtClean="0">
                <a:solidFill>
                  <a:schemeClr val="tx1"/>
                </a:solidFill>
                <a:latin typeface="Times New Roman" panose="02020603050405020304" pitchFamily="18" charset="0"/>
              </a:rPr>
              <a:t>- Không chuyển tiền ngay lập tức: </a:t>
            </a:r>
            <a:r>
              <a:rPr lang="vi-VN" sz="1800" b="1" i="1" u="none" strike="noStrike" baseline="0" smtClean="0">
                <a:solidFill>
                  <a:schemeClr val="tx1"/>
                </a:solidFill>
                <a:latin typeface="Times New Roman" panose="02020603050405020304" pitchFamily="18" charset="0"/>
              </a:rPr>
              <a:t>Hãy luôn kiểm tra và xác nhận rõ ràng nguồn gốc và mục đích của giao dịch chuyển tiền trước khi thực hiện</a:t>
            </a:r>
            <a:endParaRPr lang="en-US" sz="1800" b="1" i="1" u="none" strike="noStrike" baseline="0" smtClean="0">
              <a:solidFill>
                <a:schemeClr val="tx1"/>
              </a:solidFill>
              <a:latin typeface="Times New Roman" panose="02020603050405020304" pitchFamily="18" charset="0"/>
            </a:endParaRPr>
          </a:p>
          <a:p>
            <a:pPr algn="just"/>
            <a:r>
              <a:rPr lang="en-US" b="1" i="1" smtClean="0">
                <a:solidFill>
                  <a:schemeClr val="tx1"/>
                </a:solidFill>
                <a:latin typeface="Times New Roman" panose="02020603050405020304" pitchFamily="18" charset="0"/>
              </a:rPr>
              <a:t>- Kiểm tra thông tin chuyển khoản: </a:t>
            </a:r>
            <a:r>
              <a:rPr lang="vi-VN" b="1" i="1" smtClean="0">
                <a:solidFill>
                  <a:schemeClr val="tx1"/>
                </a:solidFill>
                <a:latin typeface="Times New Roman" panose="02020603050405020304" pitchFamily="18" charset="0"/>
              </a:rPr>
              <a:t>Kiểm tra kỹ các thông tin liên quan đến người nhận và số tài khoản trước khi thực hiện giao dịch chuyển tiền</a:t>
            </a:r>
            <a:endParaRPr lang="en-US" b="1" i="1">
              <a:solidFill>
                <a:schemeClr val="tx1"/>
              </a:solidFill>
              <a:latin typeface="Times New Roman" panose="02020603050405020304" pitchFamily="18" charset="0"/>
            </a:endParaRPr>
          </a:p>
          <a:p>
            <a:pPr algn="just"/>
            <a:r>
              <a:rPr lang="en-US" b="1" i="1" smtClean="0">
                <a:solidFill>
                  <a:schemeClr val="tx1"/>
                </a:solidFill>
                <a:latin typeface="Times New Roman" panose="02020603050405020304" pitchFamily="18" charset="0"/>
              </a:rPr>
              <a:t>- Xác minh bằng nhiều cách khác nhau</a:t>
            </a:r>
          </a:p>
          <a:p>
            <a:pPr algn="just"/>
            <a:r>
              <a:rPr lang="en-US" b="1" i="1" smtClean="0">
                <a:solidFill>
                  <a:schemeClr val="tx1"/>
                </a:solidFill>
                <a:latin typeface="Times New Roman" panose="02020603050405020304" pitchFamily="18" charset="0"/>
              </a:rPr>
              <a:t>- Thận trọng với các khoản vay không rõ ràng</a:t>
            </a:r>
          </a:p>
          <a:p>
            <a:pPr algn="just"/>
            <a:r>
              <a:rPr lang="en-US" b="1" i="1" smtClean="0">
                <a:solidFill>
                  <a:schemeClr val="tx1"/>
                </a:solidFill>
                <a:latin typeface="Times New Roman" panose="02020603050405020304" pitchFamily="18" charset="0"/>
              </a:rPr>
              <a:t>- Báo cáo sự việc</a:t>
            </a:r>
            <a:endParaRPr lang="en-US" b="1" i="1">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923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579375"/>
            <a:ext cx="4495800" cy="2068576"/>
          </a:xfrm>
          <a:prstGeom prst="rect">
            <a:avLst/>
          </a:prstGeom>
        </p:spPr>
      </p:pic>
      <p:sp>
        <p:nvSpPr>
          <p:cNvPr id="4" name="Rectangle 3"/>
          <p:cNvSpPr/>
          <p:nvPr/>
        </p:nvSpPr>
        <p:spPr>
          <a:xfrm>
            <a:off x="4495800" y="282277"/>
            <a:ext cx="4648200" cy="2554545"/>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b="1" i="1">
                <a:solidFill>
                  <a:srgbClr val="FF0000"/>
                </a:solidFill>
                <a:latin typeface="Times New Roman" panose="02020603050405020304" pitchFamily="18" charset="0"/>
              </a:rPr>
              <a:t>C</a:t>
            </a:r>
            <a:r>
              <a:rPr lang="vi-VN" sz="1800" b="1" i="1" u="none" strike="noStrike" baseline="0" smtClean="0">
                <a:solidFill>
                  <a:srgbClr val="FF0000"/>
                </a:solidFill>
                <a:latin typeface="Times New Roman" panose="02020603050405020304" pitchFamily="18" charset="0"/>
              </a:rPr>
              <a:t>ác cảnh báo bạn nên lưu ý</a:t>
            </a:r>
            <a:endParaRPr lang="en-US" sz="1800" b="1" i="1" u="none" strike="noStrike" baseline="0" smtClean="0">
              <a:solidFill>
                <a:srgbClr val="FF0000"/>
              </a:solidFill>
              <a:latin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Cảnh báo về việc tiết lộ thông tin cá nhân “CCCD”</a:t>
            </a:r>
          </a:p>
          <a:p>
            <a:pPr algn="just"/>
            <a:r>
              <a:rPr lang="en-US" u="none" strike="noStrike" baseline="0" smtClean="0">
                <a:solidFill>
                  <a:schemeClr val="tx1"/>
                </a:solidFill>
                <a:latin typeface="Times New Roman" panose="02020603050405020304" pitchFamily="18" charset="0"/>
                <a:cs typeface="Times New Roman" panose="02020603050405020304" pitchFamily="18" charset="0"/>
              </a:rPr>
              <a:t>- Cảnh báo về vay tiền từ các tổ chức tín dụng trên mạng xã hội “DỄ</a:t>
            </a:r>
            <a:r>
              <a:rPr lang="en-US" u="none" strike="noStrike" smtClean="0">
                <a:solidFill>
                  <a:schemeClr val="tx1"/>
                </a:solidFill>
                <a:latin typeface="Times New Roman" panose="02020603050405020304" pitchFamily="18" charset="0"/>
                <a:cs typeface="Times New Roman" panose="02020603050405020304" pitchFamily="18" charset="0"/>
              </a:rPr>
              <a:t> VAY KHÔNG TÍN CHẤP</a:t>
            </a:r>
            <a:r>
              <a:rPr lang="en-US" u="none" strike="noStrike" baseline="0" smtClean="0">
                <a:solidFill>
                  <a:schemeClr val="tx1"/>
                </a:solidFill>
                <a:latin typeface="Times New Roman" panose="02020603050405020304" pitchFamily="18" charset="0"/>
                <a:cs typeface="Times New Roman" panose="02020603050405020304" pitchFamily="18" charset="0"/>
              </a:rPr>
              <a:t>”</a:t>
            </a:r>
          </a:p>
          <a:p>
            <a:pPr algn="just"/>
            <a:r>
              <a:rPr lang="vi-VN" smtClean="0">
                <a:solidFill>
                  <a:schemeClr val="tx1"/>
                </a:solidFill>
                <a:latin typeface="Times New Roman" panose="02020603050405020304" pitchFamily="18" charset="0"/>
                <a:cs typeface="Times New Roman" panose="02020603050405020304" pitchFamily="18" charset="0"/>
              </a:rPr>
              <a:t>- Cảnh báo về lừa đảo chiếm đoạt tài sản</a:t>
            </a:r>
            <a:r>
              <a:rPr lang="en-US">
                <a:solidFill>
                  <a:schemeClr val="tx1"/>
                </a:solidFill>
                <a:latin typeface="Times New Roman" panose="02020603050405020304" pitchFamily="18" charset="0"/>
                <a:cs typeface="Times New Roman" panose="02020603050405020304" pitchFamily="18" charset="0"/>
              </a:rPr>
              <a:t> </a:t>
            </a:r>
            <a:r>
              <a:rPr lang="en-US" smtClean="0">
                <a:solidFill>
                  <a:schemeClr val="tx1"/>
                </a:solidFill>
                <a:latin typeface="Times New Roman" panose="02020603050405020304" pitchFamily="18" charset="0"/>
                <a:cs typeface="Times New Roman" panose="02020603050405020304" pitchFamily="18" charset="0"/>
              </a:rPr>
              <a:t>“LÀM QUEN, XÂY DỰNG LÒNG TIN”</a:t>
            </a:r>
            <a:endParaRPr lang="en-US" u="none" strike="noStrike" baseline="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506" y="2952750"/>
            <a:ext cx="9138492" cy="2031325"/>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Bảo vệ thông tin cá nhân</a:t>
            </a:r>
            <a:r>
              <a:rPr lang="en-US" sz="1800" smtClean="0">
                <a:latin typeface="Times New Roman" panose="02020603050405020304" pitchFamily="18" charset="0"/>
                <a:cs typeface="Times New Roman" panose="02020603050405020304" pitchFamily="18" charset="0"/>
              </a:rPr>
              <a:t> “KHÔNG TIẾT LỘ”</a:t>
            </a:r>
          </a:p>
          <a:p>
            <a:pPr algn="just"/>
            <a:r>
              <a:rPr lang="en-US" sz="1800" smtClean="0">
                <a:latin typeface="Times New Roman" panose="02020603050405020304" pitchFamily="18" charset="0"/>
                <a:cs typeface="Times New Roman" panose="02020603050405020304" pitchFamily="18" charset="0"/>
              </a:rPr>
              <a:t>- Kiểm tra danh tính “TỔ CHỨC VAY TIỀN”</a:t>
            </a:r>
          </a:p>
          <a:p>
            <a:pPr algn="just"/>
            <a:r>
              <a:rPr lang="vi-VN" sz="1800" smtClean="0">
                <a:latin typeface="Times New Roman" panose="02020603050405020304" pitchFamily="18" charset="0"/>
                <a:cs typeface="Times New Roman" panose="02020603050405020304" pitchFamily="18" charset="0"/>
              </a:rPr>
              <a:t>- Kiểm tra mức uy tín của sàn giao dịch</a:t>
            </a:r>
            <a:endParaRPr lang="en-US" sz="1800" smtClean="0">
              <a:latin typeface="Times New Roman" panose="02020603050405020304" pitchFamily="18" charset="0"/>
              <a:cs typeface="Times New Roman" panose="02020603050405020304" pitchFamily="18" charset="0"/>
            </a:endParaRPr>
          </a:p>
          <a:p>
            <a:pPr algn="just"/>
            <a:r>
              <a:rPr lang="vi-VN" smtClean="0">
                <a:solidFill>
                  <a:schemeClr val="tx1"/>
                </a:solidFill>
                <a:latin typeface="Times New Roman" panose="02020603050405020304" pitchFamily="18" charset="0"/>
                <a:cs typeface="Times New Roman" panose="02020603050405020304" pitchFamily="18" charset="0"/>
              </a:rPr>
              <a:t>- Giữ cảnh giác và kiên nhẫn</a:t>
            </a:r>
            <a:r>
              <a:rPr lang="en-US" smtClean="0">
                <a:solidFill>
                  <a:schemeClr val="tx1"/>
                </a:solidFill>
                <a:latin typeface="Times New Roman" panose="02020603050405020304" pitchFamily="18" charset="0"/>
                <a:cs typeface="Times New Roman" panose="02020603050405020304" pitchFamily="18" charset="0"/>
              </a:rPr>
              <a:t> “CÁC CƠ HỘI KIẾM TIỀN NHANH CHÓNG”</a:t>
            </a:r>
          </a:p>
          <a:p>
            <a:pPr algn="just"/>
            <a:r>
              <a:rPr lang="en-US" smtClean="0">
                <a:solidFill>
                  <a:schemeClr val="tx1"/>
                </a:solidFill>
                <a:latin typeface="Times New Roman" panose="02020603050405020304" pitchFamily="18" charset="0"/>
                <a:cs typeface="Times New Roman" panose="02020603050405020304" pitchFamily="18" charset="0"/>
              </a:rPr>
              <a:t>- Sử dụng hệ thống bảo mật mạnh mẽ “THIẾT BỊ VÀ PHẦN MỀM THƯỜNG XUYÊN CẬP NHẬT”</a:t>
            </a:r>
          </a:p>
        </p:txBody>
      </p:sp>
    </p:spTree>
    <p:extLst>
      <p:ext uri="{BB962C8B-B14F-4D97-AF65-F5344CB8AC3E}">
        <p14:creationId xmlns:p14="http://schemas.microsoft.com/office/powerpoint/2010/main" val="17048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587033"/>
            <a:ext cx="4495800" cy="2210435"/>
          </a:xfrm>
          <a:prstGeom prst="rect">
            <a:avLst/>
          </a:prstGeom>
        </p:spPr>
      </p:pic>
      <p:sp>
        <p:nvSpPr>
          <p:cNvPr id="4" name="Rectangle 3"/>
          <p:cNvSpPr/>
          <p:nvPr/>
        </p:nvSpPr>
        <p:spPr>
          <a:xfrm>
            <a:off x="4495800" y="282277"/>
            <a:ext cx="4648200" cy="2277547"/>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r>
              <a:rPr lang="en-US" smtClean="0">
                <a:solidFill>
                  <a:schemeClr val="tx1"/>
                </a:solidFill>
                <a:latin typeface="Times New Roman" panose="02020603050405020304" pitchFamily="18" charset="0"/>
                <a:cs typeface="Times New Roman" panose="02020603050405020304" pitchFamily="18" charset="0"/>
              </a:rPr>
              <a:t>- Nghiên cứu mục tiêu</a:t>
            </a:r>
          </a:p>
          <a:p>
            <a:r>
              <a:rPr lang="en-US" u="none" strike="noStrike" baseline="0" smtClean="0">
                <a:solidFill>
                  <a:schemeClr val="tx1"/>
                </a:solidFill>
                <a:latin typeface="Times New Roman" panose="02020603050405020304" pitchFamily="18" charset="0"/>
                <a:cs typeface="Times New Roman" panose="02020603050405020304" pitchFamily="18" charset="0"/>
              </a:rPr>
              <a:t>- Tạo một danh tính giả </a:t>
            </a:r>
            <a:r>
              <a:rPr lang="en-US" smtClean="0">
                <a:solidFill>
                  <a:schemeClr val="tx1"/>
                </a:solidFill>
                <a:latin typeface="Times New Roman" panose="02020603050405020304" pitchFamily="18" charset="0"/>
                <a:cs typeface="Times New Roman" panose="02020603050405020304" pitchFamily="18" charset="0"/>
              </a:rPr>
              <a:t>“BIẾT CÔNG TY UY TÍN TỰ XƯNG”</a:t>
            </a:r>
            <a:endParaRPr lang="en-US" u="none" strike="noStrike" baseline="0" smtClean="0">
              <a:solidFill>
                <a:schemeClr val="tx1"/>
              </a:solidFill>
              <a:latin typeface="Times New Roman" panose="02020603050405020304" pitchFamily="18" charset="0"/>
              <a:cs typeface="Times New Roman" panose="02020603050405020304" pitchFamily="18" charset="0"/>
            </a:endParaRPr>
          </a:p>
          <a:p>
            <a:r>
              <a:rPr lang="vi-VN" smtClean="0">
                <a:solidFill>
                  <a:schemeClr val="tx1"/>
                </a:solidFill>
                <a:latin typeface="Times New Roman" panose="02020603050405020304" pitchFamily="18" charset="0"/>
                <a:cs typeface="Times New Roman" panose="02020603050405020304" pitchFamily="18" charset="0"/>
              </a:rPr>
              <a:t>- Trình bày cơ hội</a:t>
            </a:r>
            <a:r>
              <a:rPr lang="en-US" smtClean="0">
                <a:solidFill>
                  <a:schemeClr val="tx1"/>
                </a:solidFill>
                <a:latin typeface="Times New Roman" panose="02020603050405020304" pitchFamily="18" charset="0"/>
                <a:cs typeface="Times New Roman" panose="02020603050405020304" pitchFamily="18" charset="0"/>
              </a:rPr>
              <a:t> “THUYẾT PHỤC LẤY LẠI SỐ TIỀN ĐÃ MẤT”</a:t>
            </a:r>
            <a:endParaRPr lang="en-US">
              <a:solidFill>
                <a:schemeClr val="tx1"/>
              </a:solidFill>
              <a:latin typeface="Times New Roman" panose="02020603050405020304" pitchFamily="18" charset="0"/>
              <a:cs typeface="Times New Roman" panose="02020603050405020304" pitchFamily="18" charset="0"/>
            </a:endParaRPr>
          </a:p>
          <a:p>
            <a:r>
              <a:rPr lang="en-US" u="none" strike="noStrike" baseline="0" smtClean="0">
                <a:solidFill>
                  <a:schemeClr val="tx1"/>
                </a:solidFill>
                <a:latin typeface="Times New Roman" panose="02020603050405020304" pitchFamily="18" charset="0"/>
                <a:cs typeface="Times New Roman" panose="02020603050405020304" pitchFamily="18" charset="0"/>
              </a:rPr>
              <a:t>- Yêu cầu thanh toán “MỘT</a:t>
            </a:r>
            <a:r>
              <a:rPr lang="en-US" u="none" strike="noStrike" smtClean="0">
                <a:solidFill>
                  <a:schemeClr val="tx1"/>
                </a:solidFill>
                <a:latin typeface="Times New Roman" panose="02020603050405020304" pitchFamily="18" charset="0"/>
                <a:cs typeface="Times New Roman" panose="02020603050405020304" pitchFamily="18" charset="0"/>
              </a:rPr>
              <a:t> PHẦN</a:t>
            </a:r>
            <a:r>
              <a:rPr lang="en-US" u="none" strike="noStrike" baseline="0" smtClean="0">
                <a:solidFill>
                  <a:schemeClr val="tx1"/>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5711" y="2835176"/>
            <a:ext cx="9138492" cy="2308324"/>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Không chuyển tiền ngay lập tức</a:t>
            </a:r>
            <a:r>
              <a:rPr lang="en-US" sz="1800" smtClean="0">
                <a:latin typeface="Times New Roman" panose="02020603050405020304" pitchFamily="18" charset="0"/>
                <a:cs typeface="Times New Roman" panose="02020603050405020304" pitchFamily="18" charset="0"/>
              </a:rPr>
              <a:t> “HÃY LUÔN KIỂM TRA VÀ XÁC NHẬN RÕ RÀNG NGUỒN GỐC”</a:t>
            </a:r>
          </a:p>
          <a:p>
            <a:pPr algn="just"/>
            <a:r>
              <a:rPr lang="en-US" sz="1800" smtClean="0">
                <a:latin typeface="Times New Roman" panose="02020603050405020304" pitchFamily="18" charset="0"/>
                <a:cs typeface="Times New Roman" panose="02020603050405020304" pitchFamily="18" charset="0"/>
              </a:rPr>
              <a:t>- Kiểm tra thông tin chuyển khoản</a:t>
            </a:r>
          </a:p>
          <a:p>
            <a:pPr algn="just"/>
            <a:r>
              <a:rPr lang="vi-VN" sz="1800" smtClean="0">
                <a:latin typeface="Times New Roman" panose="02020603050405020304" pitchFamily="18" charset="0"/>
                <a:cs typeface="Times New Roman" panose="02020603050405020304" pitchFamily="18" charset="0"/>
              </a:rPr>
              <a:t>- Xác minh danh tính</a:t>
            </a:r>
            <a:r>
              <a:rPr lang="en-US" sz="1800" smtClean="0">
                <a:latin typeface="Times New Roman" panose="02020603050405020304" pitchFamily="18" charset="0"/>
                <a:cs typeface="Times New Roman" panose="02020603050405020304" pitchFamily="18" charset="0"/>
              </a:rPr>
              <a:t> “TÊN, ĐỊA CHỈ, SĐT, CCCD” của người cần chuyển khoản</a:t>
            </a:r>
          </a:p>
          <a:p>
            <a:pPr algn="just"/>
            <a:r>
              <a:rPr lang="vi-VN" smtClean="0">
                <a:solidFill>
                  <a:schemeClr val="tx1"/>
                </a:solidFill>
                <a:latin typeface="Times New Roman" panose="02020603050405020304" pitchFamily="18" charset="0"/>
                <a:cs typeface="Times New Roman" panose="02020603050405020304" pitchFamily="18" charset="0"/>
              </a:rPr>
              <a:t>- Báo cáo sự việc</a:t>
            </a:r>
            <a:r>
              <a:rPr lang="en-US" smtClean="0">
                <a:solidFill>
                  <a:schemeClr val="tx1"/>
                </a:solidFill>
                <a:latin typeface="Times New Roman" panose="02020603050405020304" pitchFamily="18" charset="0"/>
                <a:cs typeface="Times New Roman" panose="02020603050405020304" pitchFamily="18" charset="0"/>
              </a:rPr>
              <a:t> “BÁO CÔNG AN GẦN NHẤT”</a:t>
            </a:r>
          </a:p>
          <a:p>
            <a:pPr algn="just"/>
            <a:r>
              <a:rPr lang="en-US" smtClean="0">
                <a:solidFill>
                  <a:schemeClr val="tx1"/>
                </a:solidFill>
                <a:latin typeface="Times New Roman" panose="02020603050405020304" pitchFamily="18" charset="0"/>
                <a:cs typeface="Times New Roman" panose="02020603050405020304" pitchFamily="18" charset="0"/>
              </a:rPr>
              <a:t>- Luôn luôn giữ cảnh giác và không đồng ý thực hiện bất kỳ giao dịch tài chính nào mà không có đầy đủ thông tin và xác minh</a:t>
            </a:r>
          </a:p>
        </p:txBody>
      </p:sp>
    </p:spTree>
    <p:extLst>
      <p:ext uri="{BB962C8B-B14F-4D97-AF65-F5344CB8AC3E}">
        <p14:creationId xmlns:p14="http://schemas.microsoft.com/office/powerpoint/2010/main" val="21630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56" name="Picture 55"/>
          <p:cNvPicPr>
            <a:picLocks noChangeAspect="1"/>
          </p:cNvPicPr>
          <p:nvPr/>
        </p:nvPicPr>
        <p:blipFill>
          <a:blip r:embed="rId3"/>
          <a:stretch>
            <a:fillRect/>
          </a:stretch>
        </p:blipFill>
        <p:spPr>
          <a:xfrm>
            <a:off x="0" y="579375"/>
            <a:ext cx="4191000" cy="1992376"/>
          </a:xfrm>
          <a:prstGeom prst="rect">
            <a:avLst/>
          </a:prstGeom>
        </p:spPr>
      </p:pic>
      <p:sp>
        <p:nvSpPr>
          <p:cNvPr id="2" name="Rectangle 1"/>
          <p:cNvSpPr/>
          <p:nvPr/>
        </p:nvSpPr>
        <p:spPr>
          <a:xfrm>
            <a:off x="4191000" y="929232"/>
            <a:ext cx="4953000" cy="2585323"/>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Dấu</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hiệu</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nhận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biết</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en-US" smtClean="0">
                <a:latin typeface="Times New Roman" panose="02020603050405020304" pitchFamily="18" charset="0"/>
                <a:cs typeface="Times New Roman" panose="02020603050405020304" pitchFamily="18" charset="0"/>
              </a:rPr>
              <a:t>1. </a:t>
            </a:r>
            <a:r>
              <a:rPr lang="en-US" err="1" smtClean="0">
                <a:latin typeface="Times New Roman" panose="02020603050405020304" pitchFamily="18" charset="0"/>
                <a:cs typeface="Times New Roman" panose="02020603050405020304" pitchFamily="18" charset="0"/>
              </a:rPr>
              <a:t>Đăng</a:t>
            </a:r>
            <a:r>
              <a:rPr lang="en-US"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tải</a:t>
            </a:r>
            <a:r>
              <a:rPr lang="en-US"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bài</a:t>
            </a:r>
            <a:r>
              <a:rPr lang="en-US"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viết</a:t>
            </a:r>
            <a:r>
              <a:rPr lang="en-US"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quảng</a:t>
            </a:r>
            <a:r>
              <a:rPr lang="en-US"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cáo</a:t>
            </a:r>
            <a:r>
              <a:rPr lang="en-US"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bán</a:t>
            </a:r>
            <a:r>
              <a:rPr lang="en-US" smtClean="0">
                <a:latin typeface="Times New Roman" panose="02020603050405020304" pitchFamily="18" charset="0"/>
                <a:cs typeface="Times New Roman" panose="02020603050405020304" pitchFamily="18" charset="0"/>
              </a:rPr>
              <a:t> tour du </a:t>
            </a:r>
            <a:r>
              <a:rPr lang="en-US" err="1" smtClean="0">
                <a:latin typeface="Times New Roman" panose="02020603050405020304" pitchFamily="18" charset="0"/>
                <a:cs typeface="Times New Roman" panose="02020603050405020304" pitchFamily="18" charset="0"/>
              </a:rPr>
              <a:t>lịch</a:t>
            </a:r>
            <a:endParaRPr lang="en-US" smtClean="0">
              <a:latin typeface="Times New Roman" panose="02020603050405020304" pitchFamily="18" charset="0"/>
              <a:cs typeface="Times New Roman" panose="02020603050405020304" pitchFamily="18" charset="0"/>
            </a:endParaRPr>
          </a:p>
          <a:p>
            <a:pPr algn="just"/>
            <a:r>
              <a:rPr lang="vi-VN" smtClean="0">
                <a:latin typeface="Times New Roman" panose="02020603050405020304" pitchFamily="18" charset="0"/>
                <a:cs typeface="Times New Roman" panose="02020603050405020304" pitchFamily="18" charset="0"/>
              </a:rPr>
              <a:t>2. Đăng bài viết quảng cáo dịch vụ làm visa (thị thực) du lịch nước ngoài</a:t>
            </a:r>
            <a:endParaRPr lang="en-US" smtClean="0">
              <a:latin typeface="Times New Roman" panose="02020603050405020304" pitchFamily="18" charset="0"/>
              <a:cs typeface="Times New Roman" panose="02020603050405020304" pitchFamily="18" charset="0"/>
            </a:endParaRPr>
          </a:p>
          <a:p>
            <a:pPr algn="just"/>
            <a:r>
              <a:rPr lang="vi-VN" smtClean="0">
                <a:latin typeface="Times New Roman" panose="02020603050405020304" pitchFamily="18" charset="0"/>
                <a:cs typeface="Times New Roman" panose="02020603050405020304" pitchFamily="18" charset="0"/>
              </a:rPr>
              <a:t>3. Làm giả website/fanpage của công ty du lịch uy tín</a:t>
            </a:r>
            <a:endParaRPr lang="en-US" smtClean="0">
              <a:latin typeface="Times New Roman" panose="02020603050405020304" pitchFamily="18" charset="0"/>
              <a:cs typeface="Times New Roman" panose="02020603050405020304" pitchFamily="18" charset="0"/>
            </a:endParaRPr>
          </a:p>
          <a:p>
            <a:pPr algn="just"/>
            <a:r>
              <a:rPr lang="vi-VN" smtClean="0">
                <a:latin typeface="Times New Roman" panose="02020603050405020304" pitchFamily="18" charset="0"/>
                <a:cs typeface="Times New Roman" panose="02020603050405020304" pitchFamily="18" charset="0"/>
              </a:rPr>
              <a:t>4. Làm giả/chiếm đoạt tài khoản của người dùng mạng xã hội</a:t>
            </a:r>
            <a:endParaRPr lang="en-US" smtClean="0">
              <a:latin typeface="Times New Roman" panose="02020603050405020304" pitchFamily="18" charset="0"/>
              <a:cs typeface="Times New Roman" panose="02020603050405020304" pitchFamily="18" charset="0"/>
            </a:endParaRPr>
          </a:p>
          <a:p>
            <a:pPr algn="just"/>
            <a:r>
              <a:rPr lang="vi-VN" smtClean="0">
                <a:latin typeface="Times New Roman" panose="02020603050405020304" pitchFamily="18" charset="0"/>
                <a:cs typeface="Times New Roman" panose="02020603050405020304" pitchFamily="18" charset="0"/>
              </a:rPr>
              <a:t>5. Các đối tượng mạo danh đại lý bán vé máy bay</a:t>
            </a:r>
            <a:endParaRPr lang="en-US">
              <a:latin typeface="Times New Roman" panose="02020603050405020304" pitchFamily="18" charset="0"/>
              <a:cs typeface="Times New Roman" panose="02020603050405020304" pitchFamily="18" charset="0"/>
            </a:endParaRPr>
          </a:p>
        </p:txBody>
      </p:sp>
      <p:sp>
        <p:nvSpPr>
          <p:cNvPr id="3" name="Rectangle 2"/>
          <p:cNvSpPr/>
          <p:nvPr/>
        </p:nvSpPr>
        <p:spPr>
          <a:xfrm>
            <a:off x="0" y="2314547"/>
            <a:ext cx="4191000" cy="2554545"/>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pPr algn="just"/>
            <a:r>
              <a:rPr lang="en-US" sz="1800" b="1" i="1" u="none" strike="noStrike" baseline="0" err="1" smtClean="0">
                <a:solidFill>
                  <a:srgbClr val="FF0000"/>
                </a:solidFill>
                <a:latin typeface="Times New Roman" panose="02020603050405020304" pitchFamily="18" charset="0"/>
              </a:rPr>
              <a:t>Biện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pháp</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phòng</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tránh</a:t>
            </a:r>
            <a:endParaRPr lang="en-US" sz="1800" b="1" i="1" u="none" strike="noStrike" baseline="0" smtClean="0">
              <a:solidFill>
                <a:srgbClr val="FF0000"/>
              </a:solidFill>
              <a:latin typeface="Times New Roman" panose="02020603050405020304" pitchFamily="18" charset="0"/>
            </a:endParaRPr>
          </a:p>
          <a:p>
            <a:pPr algn="just"/>
            <a:r>
              <a:rPr lang="en-US" smtClean="0">
                <a:solidFill>
                  <a:schemeClr val="tx1"/>
                </a:solidFill>
                <a:latin typeface="Times New Roman" panose="02020603050405020304" pitchFamily="18" charset="0"/>
              </a:rPr>
              <a:t>- </a:t>
            </a:r>
            <a:r>
              <a:rPr lang="en-US" sz="1800" b="1" i="1" u="none" strike="noStrike" baseline="0" smtClean="0">
                <a:solidFill>
                  <a:srgbClr val="FF0000"/>
                </a:solidFill>
                <a:latin typeface="Times New Roman" panose="02020603050405020304" pitchFamily="18" charset="0"/>
              </a:rPr>
              <a:t> </a:t>
            </a:r>
            <a:r>
              <a:rPr lang="en-US" err="1" smtClean="0">
                <a:solidFill>
                  <a:schemeClr val="tx1"/>
                </a:solidFill>
                <a:latin typeface="Times New Roman" panose="02020603050405020304" pitchFamily="18" charset="0"/>
              </a:rPr>
              <a:t>C</a:t>
            </a:r>
            <a:r>
              <a:rPr lang="en-US" sz="1800" u="none" strike="noStrike" baseline="0" err="1" smtClean="0">
                <a:solidFill>
                  <a:schemeClr val="tx1"/>
                </a:solidFill>
                <a:latin typeface="Times New Roman" panose="02020603050405020304" pitchFamily="18" charset="0"/>
              </a:rPr>
              <a:t>ần</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tìm</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hiểu</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ky</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thông</a:t>
            </a:r>
            <a:r>
              <a:rPr lang="en-US" sz="1800" u="none" strike="noStrike" baseline="0" smtClean="0">
                <a:solidFill>
                  <a:schemeClr val="tx1"/>
                </a:solidFill>
                <a:latin typeface="Times New Roman" panose="02020603050405020304" pitchFamily="18" charset="0"/>
              </a:rPr>
              <a:t> tin </a:t>
            </a:r>
            <a:r>
              <a:rPr lang="en-US" sz="1800" u="none" strike="noStrike" baseline="0" err="1" smtClean="0">
                <a:solidFill>
                  <a:schemeClr val="tx1"/>
                </a:solidFill>
                <a:latin typeface="Times New Roman" panose="02020603050405020304" pitchFamily="18" charset="0"/>
              </a:rPr>
              <a:t>khi</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lựa</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chọn</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các</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gói</a:t>
            </a:r>
            <a:r>
              <a:rPr lang="en-US" sz="1800" u="none" strike="noStrike" baseline="0" smtClean="0">
                <a:solidFill>
                  <a:schemeClr val="tx1"/>
                </a:solidFill>
                <a:latin typeface="Times New Roman" panose="02020603050405020304" pitchFamily="18" charset="0"/>
              </a:rPr>
              <a:t> du </a:t>
            </a:r>
            <a:r>
              <a:rPr lang="en-US" sz="1800" u="none" strike="noStrike" baseline="0" err="1" smtClean="0">
                <a:solidFill>
                  <a:schemeClr val="tx1"/>
                </a:solidFill>
                <a:latin typeface="Times New Roman" panose="02020603050405020304" pitchFamily="18" charset="0"/>
              </a:rPr>
              <a:t>lịch</a:t>
            </a:r>
            <a:endParaRPr lang="en-US" sz="1800" u="none" strike="noStrike" baseline="0" smtClean="0">
              <a:solidFill>
                <a:schemeClr val="tx1"/>
              </a:solidFill>
              <a:latin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rPr>
              <a:t>- </a:t>
            </a:r>
            <a:r>
              <a:rPr lang="en-US" smtClean="0">
                <a:solidFill>
                  <a:schemeClr val="tx1"/>
                </a:solidFill>
                <a:latin typeface="Times New Roman" panose="02020603050405020304" pitchFamily="18" charset="0"/>
              </a:rPr>
              <a:t>C</a:t>
            </a:r>
            <a:r>
              <a:rPr lang="vi-VN" sz="1800" u="none" strike="noStrike" baseline="0" smtClean="0">
                <a:solidFill>
                  <a:schemeClr val="tx1"/>
                </a:solidFill>
                <a:latin typeface="Times New Roman" panose="02020603050405020304" pitchFamily="18" charset="0"/>
              </a:rPr>
              <a:t>ảnh giác khi nhận được lời mời chào mua gói du lịch với mức giá quá rẻ</a:t>
            </a:r>
            <a:endParaRPr lang="en-US" sz="1800" u="none" strike="noStrike" baseline="0" smtClean="0">
              <a:solidFill>
                <a:schemeClr val="tx1"/>
              </a:solidFill>
              <a:latin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rPr>
              <a:t>-</a:t>
            </a:r>
            <a:r>
              <a:rPr lang="en-US" sz="1800" u="none" strike="noStrike"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Cảnh</a:t>
            </a:r>
            <a:r>
              <a:rPr lang="en-US" sz="1800" u="none" strike="noStrike" smtClean="0">
                <a:solidFill>
                  <a:schemeClr val="tx1"/>
                </a:solidFill>
                <a:latin typeface="Times New Roman" panose="02020603050405020304" pitchFamily="18" charset="0"/>
              </a:rPr>
              <a:t> </a:t>
            </a:r>
            <a:r>
              <a:rPr lang="en-US" sz="1800" u="none" strike="noStrike" err="1" smtClean="0">
                <a:solidFill>
                  <a:schemeClr val="tx1"/>
                </a:solidFill>
                <a:latin typeface="Times New Roman" panose="02020603050405020304" pitchFamily="18" charset="0"/>
              </a:rPr>
              <a:t>giác</a:t>
            </a:r>
            <a:r>
              <a:rPr lang="en-US" sz="1800" u="none" strike="noStrike"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các</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trang</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mạng</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xã</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hội</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Fanpage</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hoạt</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động</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mua</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bán</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quảng</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bá</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các</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gói</a:t>
            </a:r>
            <a:r>
              <a:rPr lang="en-US" sz="1800" u="none" strike="noStrike" baseline="0" smtClean="0">
                <a:solidFill>
                  <a:schemeClr val="tx1"/>
                </a:solidFill>
                <a:latin typeface="Times New Roman" panose="02020603050405020304" pitchFamily="18" charset="0"/>
              </a:rPr>
              <a:t> du </a:t>
            </a:r>
            <a:r>
              <a:rPr lang="en-US" sz="1800" u="none" strike="noStrike" baseline="0" err="1" smtClean="0">
                <a:solidFill>
                  <a:schemeClr val="tx1"/>
                </a:solidFill>
                <a:latin typeface="Times New Roman" panose="02020603050405020304" pitchFamily="18" charset="0"/>
              </a:rPr>
              <a:t>lịch</a:t>
            </a:r>
            <a:endParaRPr lang="en-US" sz="1800" u="none" strike="noStrike" baseline="0" smtClean="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666750"/>
            <a:ext cx="4419600" cy="2172970"/>
          </a:xfrm>
          <a:prstGeom prst="rect">
            <a:avLst/>
          </a:prstGeom>
        </p:spPr>
      </p:pic>
      <p:sp>
        <p:nvSpPr>
          <p:cNvPr id="4" name="Rectangle 3"/>
          <p:cNvSpPr/>
          <p:nvPr/>
        </p:nvSpPr>
        <p:spPr>
          <a:xfrm>
            <a:off x="4495800" y="282277"/>
            <a:ext cx="4648200" cy="2831544"/>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pPr algn="just"/>
            <a:r>
              <a:rPr lang="vi-VN" b="1" i="1" smtClean="0">
                <a:solidFill>
                  <a:schemeClr val="tx1"/>
                </a:solidFill>
                <a:latin typeface="Times New Roman" panose="02020603050405020304" pitchFamily="18" charset="0"/>
                <a:cs typeface="Times New Roman" panose="02020603050405020304" pitchFamily="18" charset="0"/>
              </a:rPr>
              <a:t>Thường kẻ lừa đảo, tạo một profile giả mạo, đánh cắp hình ảnh của 1 người uy tín có liên quan đến nạn nhân để tạo sự tin cậy: thường dùng sự kiện đáng tin cậy và hấp dẫn để đảm bảo người khác tin tưởng và tham gia vào quá trình.</a:t>
            </a:r>
            <a:r>
              <a:rPr lang="en-US" b="1" i="1" smtClean="0">
                <a:solidFill>
                  <a:schemeClr val="tx1"/>
                </a:solidFill>
                <a:latin typeface="Times New Roman" panose="02020603050405020304" pitchFamily="18" charset="0"/>
                <a:cs typeface="Times New Roman" panose="02020603050405020304" pitchFamily="18" charset="0"/>
              </a:rPr>
              <a:t> Bảo rằng đang nghi ngờ có 2 tài khoản giả mạo nạn nhân, nên cần nạn nhân chụp hình screenshot để xác minh.</a:t>
            </a:r>
            <a:endParaRPr lang="en-US" b="1" i="1" u="none" strike="noStrike" baseline="0" smtClean="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711" y="2835176"/>
            <a:ext cx="9138492" cy="2031325"/>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Tăng cường kiến thức và nhận thức</a:t>
            </a:r>
            <a:r>
              <a:rPr lang="en-US" sz="1800" smtClean="0">
                <a:latin typeface="Times New Roman" panose="02020603050405020304" pitchFamily="18" charset="0"/>
                <a:cs typeface="Times New Roman" panose="02020603050405020304" pitchFamily="18" charset="0"/>
              </a:rPr>
              <a:t> “CÁC CHIÊU TRÒ PHỔ BIẾN”</a:t>
            </a:r>
          </a:p>
          <a:p>
            <a:pPr algn="just"/>
            <a:r>
              <a:rPr lang="vi-VN" sz="1800" smtClean="0">
                <a:latin typeface="Times New Roman" panose="02020603050405020304" pitchFamily="18" charset="0"/>
                <a:cs typeface="Times New Roman" panose="02020603050405020304" pitchFamily="18" charset="0"/>
              </a:rPr>
              <a:t>- Xác minh danh tính</a:t>
            </a:r>
            <a:r>
              <a:rPr lang="en-US" sz="1800" smtClean="0">
                <a:latin typeface="Times New Roman" panose="02020603050405020304" pitchFamily="18" charset="0"/>
                <a:cs typeface="Times New Roman" panose="02020603050405020304" pitchFamily="18" charset="0"/>
              </a:rPr>
              <a:t> “TÊN, ĐỊA CHỈ, SĐT, CCCD”</a:t>
            </a:r>
          </a:p>
          <a:p>
            <a:pPr algn="just"/>
            <a:r>
              <a:rPr lang="vi-VN" smtClean="0">
                <a:solidFill>
                  <a:schemeClr val="tx1"/>
                </a:solidFill>
                <a:latin typeface="Times New Roman" panose="02020603050405020304" pitchFamily="18" charset="0"/>
                <a:cs typeface="Times New Roman" panose="02020603050405020304" pitchFamily="18" charset="0"/>
              </a:rPr>
              <a:t>- Bảo vệ thông tin cá nhân</a:t>
            </a:r>
            <a:r>
              <a:rPr lang="en-US" smtClean="0">
                <a:solidFill>
                  <a:schemeClr val="tx1"/>
                </a:solidFill>
                <a:latin typeface="Times New Roman" panose="02020603050405020304" pitchFamily="18" charset="0"/>
                <a:cs typeface="Times New Roman" panose="02020603050405020304" pitchFamily="18" charset="0"/>
              </a:rPr>
              <a:t> “KHÔNG CẤP THÔNG TIN CÁ NHÂN TRÊN TẤT CẢ CÁC DIỄN ĐÀN MÔI TRƯỜNG INTERNET”</a:t>
            </a:r>
          </a:p>
          <a:p>
            <a:pPr algn="just"/>
            <a:r>
              <a:rPr lang="en-US" smtClean="0">
                <a:solidFill>
                  <a:schemeClr val="tx1"/>
                </a:solidFill>
                <a:latin typeface="Times New Roman" panose="02020603050405020304" pitchFamily="18" charset="0"/>
                <a:cs typeface="Times New Roman" panose="02020603050405020304" pitchFamily="18" charset="0"/>
              </a:rPr>
              <a:t>- Sử dụng phần mềm bảo mật</a:t>
            </a:r>
          </a:p>
          <a:p>
            <a:pPr algn="just"/>
            <a:r>
              <a:rPr lang="en-US" smtClean="0">
                <a:solidFill>
                  <a:schemeClr val="tx1"/>
                </a:solidFill>
                <a:latin typeface="Times New Roman" panose="02020603050405020304" pitchFamily="18" charset="0"/>
                <a:cs typeface="Times New Roman" panose="02020603050405020304" pitchFamily="18" charset="0"/>
              </a:rPr>
              <a:t>- Thông báo “QUEN BIẾT” “TÀI KHOẢN TELEGRAM A ĐANG LỪA ĐẢO”</a:t>
            </a:r>
          </a:p>
        </p:txBody>
      </p:sp>
    </p:spTree>
    <p:extLst>
      <p:ext uri="{BB962C8B-B14F-4D97-AF65-F5344CB8AC3E}">
        <p14:creationId xmlns:p14="http://schemas.microsoft.com/office/powerpoint/2010/main" val="810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1733550"/>
            <a:ext cx="4495799" cy="2163603"/>
          </a:xfrm>
          <a:prstGeom prst="rect">
            <a:avLst/>
          </a:prstGeom>
        </p:spPr>
      </p:pic>
      <p:sp>
        <p:nvSpPr>
          <p:cNvPr id="3" name="Rectangle 2"/>
          <p:cNvSpPr/>
          <p:nvPr/>
        </p:nvSpPr>
        <p:spPr>
          <a:xfrm>
            <a:off x="4502084" y="819150"/>
            <a:ext cx="4359236" cy="3693319"/>
          </a:xfrm>
          <a:prstGeom prst="rect">
            <a:avLst/>
          </a:prstGeom>
        </p:spPr>
        <p:txBody>
          <a:bodyPr wrap="square">
            <a:spAutoFit/>
          </a:bodyPr>
          <a:lstStyle/>
          <a:p>
            <a:pPr algn="just"/>
            <a:r>
              <a:rPr lang="vi-VN" sz="1800" b="1" i="1" u="none" strike="noStrike" baseline="0" smtClean="0">
                <a:solidFill>
                  <a:srgbClr val="000000"/>
                </a:solidFill>
                <a:latin typeface="Times New Roman" panose="02020603050405020304" pitchFamily="18" charset="0"/>
              </a:rPr>
              <a:t>Thông tin rằng chỉ bằng việc nhận cuộc gọi voicecall bạn có thể bị mất tiền như FlashAI hoặc tương tự là KHÔNG chính xác. </a:t>
            </a:r>
          </a:p>
          <a:p>
            <a:pPr algn="just"/>
            <a:r>
              <a:rPr lang="vi-VN" sz="1800" b="1" i="1" u="none" strike="noStrike" baseline="0" smtClean="0">
                <a:solidFill>
                  <a:srgbClr val="000000"/>
                </a:solidFill>
                <a:latin typeface="Times New Roman" panose="02020603050405020304" pitchFamily="18" charset="0"/>
              </a:rPr>
              <a:t>Không có cách nào để người dùng bị trừ tiền chỉ bằng việc nhận cuộc gọi voicecall thông thường trên điện thoại di động. Việc các đối tượng làm vậy nhằm mục đích câu views, likes và gây hoang mang dư luận xã hội</a:t>
            </a:r>
            <a:r>
              <a:rPr lang="en-US" sz="1800" b="1" i="1" u="none" strike="noStrike" baseline="0" smtClean="0">
                <a:solidFill>
                  <a:srgbClr val="000000"/>
                </a:solidFill>
                <a:latin typeface="Times New Roman" panose="02020603050405020304" pitchFamily="18" charset="0"/>
              </a:rPr>
              <a:t>,</a:t>
            </a:r>
            <a:r>
              <a:rPr lang="vi-VN" sz="1800" b="1" i="1" u="none" strike="noStrike" baseline="0" smtClean="0">
                <a:solidFill>
                  <a:srgbClr val="000000"/>
                </a:solidFill>
                <a:latin typeface="Times New Roman" panose="02020603050405020304" pitchFamily="18" charset="0"/>
              </a:rPr>
              <a:t> nên cảnh giác và tránh tiếp nhận các cuộc gọi không mong muốn từ các số điện thoại lạ, đặc biệt là từ các số không rõ nguồn gốc. </a:t>
            </a:r>
            <a:endParaRPr lang="en-US" b="1" i="1"/>
          </a:p>
        </p:txBody>
      </p:sp>
    </p:spTree>
    <p:extLst>
      <p:ext uri="{BB962C8B-B14F-4D97-AF65-F5344CB8AC3E}">
        <p14:creationId xmlns:p14="http://schemas.microsoft.com/office/powerpoint/2010/main" val="53709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579374"/>
            <a:ext cx="4419600" cy="2126932"/>
          </a:xfrm>
          <a:prstGeom prst="rect">
            <a:avLst/>
          </a:prstGeom>
        </p:spPr>
      </p:pic>
      <p:sp>
        <p:nvSpPr>
          <p:cNvPr id="4" name="Rectangle 3"/>
          <p:cNvSpPr/>
          <p:nvPr/>
        </p:nvSpPr>
        <p:spPr>
          <a:xfrm>
            <a:off x="4495800" y="282277"/>
            <a:ext cx="4648200" cy="2000548"/>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diện</a:t>
            </a:r>
          </a:p>
          <a:p>
            <a:pPr algn="just"/>
            <a:r>
              <a:rPr lang="en-US" smtClean="0">
                <a:solidFill>
                  <a:schemeClr val="tx1"/>
                </a:solidFill>
                <a:latin typeface="Times New Roman" panose="02020603050405020304" pitchFamily="18" charset="0"/>
              </a:rPr>
              <a:t>- Tìm thông tin tài khoản Facebook</a:t>
            </a:r>
          </a:p>
          <a:p>
            <a:pPr algn="just"/>
            <a:r>
              <a:rPr lang="en-US" sz="1800" u="none" strike="noStrike" baseline="0" smtClean="0">
                <a:solidFill>
                  <a:schemeClr val="tx1"/>
                </a:solidFill>
                <a:latin typeface="Times New Roman" panose="02020603050405020304" pitchFamily="18" charset="0"/>
              </a:rPr>
              <a:t>- Giả mạo dịch vụ lấy lại tài khoản “TẠO</a:t>
            </a:r>
            <a:r>
              <a:rPr lang="en-US" sz="1800" u="none" strike="noStrike" smtClean="0">
                <a:solidFill>
                  <a:schemeClr val="tx1"/>
                </a:solidFill>
                <a:latin typeface="Times New Roman" panose="02020603050405020304" pitchFamily="18" charset="0"/>
              </a:rPr>
              <a:t> WEBSITE GIẢ</a:t>
            </a:r>
            <a:r>
              <a:rPr lang="en-US" sz="1800" u="none" strike="noStrike" baseline="0" smtClean="0">
                <a:solidFill>
                  <a:schemeClr val="tx1"/>
                </a:solidFill>
                <a:latin typeface="Times New Roman" panose="02020603050405020304" pitchFamily="18" charset="0"/>
              </a:rPr>
              <a:t>”</a:t>
            </a:r>
          </a:p>
          <a:p>
            <a:pPr algn="just"/>
            <a:r>
              <a:rPr lang="en-US" smtClean="0">
                <a:solidFill>
                  <a:schemeClr val="tx1"/>
                </a:solidFill>
                <a:latin typeface="Times New Roman" panose="02020603050405020304" pitchFamily="18" charset="0"/>
              </a:rPr>
              <a:t>- Yêu cầu thông tin cá nhân nhạy cảm “SĐT, MAIL, TÊN…”</a:t>
            </a:r>
            <a:endParaRPr lang="en-US" sz="1800" u="none" strike="noStrike" baseline="0" smtClean="0">
              <a:solidFill>
                <a:schemeClr val="tx1"/>
              </a:solidFill>
              <a:latin typeface="Times New Roman" panose="02020603050405020304" pitchFamily="18" charset="0"/>
            </a:endParaRPr>
          </a:p>
        </p:txBody>
      </p:sp>
      <p:sp>
        <p:nvSpPr>
          <p:cNvPr id="5" name="Rectangle 4"/>
          <p:cNvSpPr/>
          <p:nvPr/>
        </p:nvSpPr>
        <p:spPr>
          <a:xfrm>
            <a:off x="5508" y="2706306"/>
            <a:ext cx="9138492" cy="2308324"/>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Tránh chia sẻ thông tin đăng nhập</a:t>
            </a:r>
            <a:r>
              <a:rPr lang="en-US" sz="1800" smtClean="0">
                <a:latin typeface="Times New Roman" panose="02020603050405020304" pitchFamily="18" charset="0"/>
                <a:cs typeface="Times New Roman" panose="02020603050405020304" pitchFamily="18" charset="0"/>
              </a:rPr>
              <a:t> “CHIÊU TRÒ PHỔ BIẾN LỪA ĐẢO”</a:t>
            </a:r>
          </a:p>
          <a:p>
            <a:pPr algn="just"/>
            <a:r>
              <a:rPr lang="vi-VN" sz="1800" smtClean="0">
                <a:latin typeface="Times New Roman" panose="02020603050405020304" pitchFamily="18" charset="0"/>
                <a:cs typeface="Times New Roman" panose="02020603050405020304" pitchFamily="18" charset="0"/>
              </a:rPr>
              <a:t>- Sử dụng kênh liên lạc chính thức</a:t>
            </a:r>
            <a:r>
              <a:rPr lang="en-US" sz="1800" smtClean="0">
                <a:latin typeface="Times New Roman" panose="02020603050405020304" pitchFamily="18" charset="0"/>
                <a:cs typeface="Times New Roman" panose="02020603050405020304" pitchFamily="18" charset="0"/>
              </a:rPr>
              <a:t> “FACEBOOK VÀO QUÊN MẬT KHẨU”</a:t>
            </a:r>
          </a:p>
          <a:p>
            <a:pPr algn="just"/>
            <a:r>
              <a:rPr lang="vi-VN" smtClean="0">
                <a:solidFill>
                  <a:schemeClr val="tx1"/>
                </a:solidFill>
                <a:latin typeface="Times New Roman" panose="02020603050405020304" pitchFamily="18" charset="0"/>
                <a:cs typeface="Times New Roman" panose="02020603050405020304" pitchFamily="18" charset="0"/>
              </a:rPr>
              <a:t>- Kiểm tra URL và trang web</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vi-VN" smtClean="0">
                <a:solidFill>
                  <a:schemeClr val="tx1"/>
                </a:solidFill>
                <a:latin typeface="Times New Roman" panose="02020603050405020304" pitchFamily="18" charset="0"/>
                <a:cs typeface="Times New Roman" panose="02020603050405020304" pitchFamily="18" charset="0"/>
              </a:rPr>
              <a:t>- Đặt mật khẩu mạnh</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Kích hoạt xác minh hai yếu tố</a:t>
            </a:r>
          </a:p>
          <a:p>
            <a:pPr algn="just"/>
            <a:r>
              <a:rPr lang="en-US" smtClean="0">
                <a:solidFill>
                  <a:schemeClr val="tx1"/>
                </a:solidFill>
                <a:latin typeface="Times New Roman" panose="02020603050405020304" pitchFamily="18" charset="0"/>
                <a:cs typeface="Times New Roman" panose="02020603050405020304" pitchFamily="18" charset="0"/>
              </a:rPr>
              <a:t>- Cảnh giác với các tin nhắn và email đáng ngờ</a:t>
            </a:r>
          </a:p>
          <a:p>
            <a:pPr algn="just"/>
            <a:r>
              <a:rPr lang="en-US" smtClean="0">
                <a:solidFill>
                  <a:schemeClr val="tx1"/>
                </a:solidFill>
                <a:latin typeface="Times New Roman" panose="02020603050405020304" pitchFamily="18" charset="0"/>
                <a:cs typeface="Times New Roman" panose="02020603050405020304" pitchFamily="18" charset="0"/>
              </a:rPr>
              <a:t>- Hạn chế thông tin cá nhân trên mạng xã hội</a:t>
            </a:r>
          </a:p>
        </p:txBody>
      </p:sp>
    </p:spTree>
    <p:extLst>
      <p:ext uri="{BB962C8B-B14F-4D97-AF65-F5344CB8AC3E}">
        <p14:creationId xmlns:p14="http://schemas.microsoft.com/office/powerpoint/2010/main" val="69774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605887"/>
            <a:ext cx="4495800" cy="2200275"/>
          </a:xfrm>
          <a:prstGeom prst="rect">
            <a:avLst/>
          </a:prstGeom>
        </p:spPr>
      </p:pic>
      <p:sp>
        <p:nvSpPr>
          <p:cNvPr id="4" name="Rectangle 3"/>
          <p:cNvSpPr/>
          <p:nvPr/>
        </p:nvSpPr>
        <p:spPr>
          <a:xfrm>
            <a:off x="4495800" y="282277"/>
            <a:ext cx="4648200" cy="2831544"/>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diện</a:t>
            </a:r>
          </a:p>
          <a:p>
            <a:pPr algn="just"/>
            <a:r>
              <a:rPr lang="vi-VN" smtClean="0">
                <a:solidFill>
                  <a:schemeClr val="tx1"/>
                </a:solidFill>
                <a:latin typeface="Times New Roman" panose="02020603050405020304" pitchFamily="18" charset="0"/>
              </a:rPr>
              <a:t>- Kẻ lừa đảo tạo một trang web giả mạo có giao diện tương tự như một trang web đáng tin cậy như ngân hàng hoặc dịch vụ trực tuyến</a:t>
            </a:r>
            <a:endParaRPr lang="en-US" smtClean="0">
              <a:solidFill>
                <a:schemeClr val="tx1"/>
              </a:solidFill>
              <a:latin typeface="Times New Roman" panose="02020603050405020304" pitchFamily="18" charset="0"/>
            </a:endParaRPr>
          </a:p>
          <a:p>
            <a:pPr algn="just"/>
            <a:r>
              <a:rPr lang="vi-VN" sz="1800" u="none" strike="noStrike" baseline="0" smtClean="0">
                <a:solidFill>
                  <a:schemeClr val="tx1"/>
                </a:solidFill>
                <a:latin typeface="Times New Roman" panose="02020603050405020304" pitchFamily="18" charset="0"/>
              </a:rPr>
              <a:t>- Tạo một đường link hấp dẫn</a:t>
            </a:r>
            <a:endParaRPr lang="en-US" sz="1800" u="none" strike="noStrike" baseline="0" smtClean="0">
              <a:solidFill>
                <a:schemeClr val="tx1"/>
              </a:solidFill>
              <a:latin typeface="Times New Roman" panose="02020603050405020304" pitchFamily="18" charset="0"/>
            </a:endParaRPr>
          </a:p>
          <a:p>
            <a:pPr algn="just"/>
            <a:r>
              <a:rPr lang="en-US" smtClean="0">
                <a:solidFill>
                  <a:schemeClr val="tx1"/>
                </a:solidFill>
                <a:latin typeface="Times New Roman" panose="02020603050405020304" pitchFamily="18" charset="0"/>
              </a:rPr>
              <a:t>- Rải link và seeding quảng cáo bẩn trên Facebook</a:t>
            </a:r>
          </a:p>
          <a:p>
            <a:pPr algn="just"/>
            <a:r>
              <a:rPr lang="en-US" sz="1800" u="none" strike="noStrike" baseline="0" smtClean="0">
                <a:solidFill>
                  <a:schemeClr val="tx1"/>
                </a:solidFill>
                <a:latin typeface="Times New Roman" panose="02020603050405020304" pitchFamily="18" charset="0"/>
              </a:rPr>
              <a:t>- Lừa đảo và đánh cắp thông tin, tài sản</a:t>
            </a:r>
            <a:r>
              <a:rPr lang="en-US" sz="1800" u="none" strike="noStrike" smtClean="0">
                <a:solidFill>
                  <a:schemeClr val="tx1"/>
                </a:solidFill>
                <a:latin typeface="Times New Roman" panose="02020603050405020304" pitchFamily="18" charset="0"/>
              </a:rPr>
              <a:t> “CHUYỂN LINK”</a:t>
            </a:r>
            <a:endParaRPr lang="en-US" sz="1800" u="none" strike="noStrike" baseline="0" smtClean="0">
              <a:solidFill>
                <a:schemeClr val="tx1"/>
              </a:solidFill>
              <a:latin typeface="Times New Roman" panose="02020603050405020304" pitchFamily="18" charset="0"/>
            </a:endParaRPr>
          </a:p>
        </p:txBody>
      </p:sp>
      <p:sp>
        <p:nvSpPr>
          <p:cNvPr id="5" name="Rectangle 4"/>
          <p:cNvSpPr/>
          <p:nvPr/>
        </p:nvSpPr>
        <p:spPr>
          <a:xfrm>
            <a:off x="5508" y="2706306"/>
            <a:ext cx="9138492" cy="2308324"/>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Cẩn thận với các đường link không rõ nguồn gốc</a:t>
            </a:r>
            <a:endParaRPr lang="en-US" sz="1800" smtClean="0">
              <a:latin typeface="Times New Roman" panose="02020603050405020304" pitchFamily="18" charset="0"/>
              <a:cs typeface="Times New Roman" panose="02020603050405020304" pitchFamily="18" charset="0"/>
            </a:endParaRPr>
          </a:p>
          <a:p>
            <a:pPr algn="just"/>
            <a:r>
              <a:rPr lang="vi-VN" sz="1800" smtClean="0">
                <a:latin typeface="Times New Roman" panose="02020603050405020304" pitchFamily="18" charset="0"/>
                <a:cs typeface="Times New Roman" panose="02020603050405020304" pitchFamily="18" charset="0"/>
              </a:rPr>
              <a:t>- Kiểm tra địa chỉ URL trước khi nhấp vào</a:t>
            </a:r>
            <a:endParaRPr lang="en-US" sz="1800" smtClean="0">
              <a:latin typeface="Times New Roman" panose="02020603050405020304" pitchFamily="18" charset="0"/>
              <a:cs typeface="Times New Roman" panose="02020603050405020304" pitchFamily="18" charset="0"/>
            </a:endParaRPr>
          </a:p>
          <a:p>
            <a:pPr algn="just"/>
            <a:r>
              <a:rPr lang="vi-VN" smtClean="0">
                <a:solidFill>
                  <a:schemeClr val="tx1"/>
                </a:solidFill>
                <a:latin typeface="Times New Roman" panose="02020603050405020304" pitchFamily="18" charset="0"/>
                <a:cs typeface="Times New Roman" panose="02020603050405020304" pitchFamily="18" charset="0"/>
              </a:rPr>
              <a:t>- Đánh giá tính xác thực của quảng cáo, tin nhắn, bình luận</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vi-VN" smtClean="0">
                <a:solidFill>
                  <a:schemeClr val="tx1"/>
                </a:solidFill>
                <a:latin typeface="Times New Roman" panose="02020603050405020304" pitchFamily="18" charset="0"/>
                <a:cs typeface="Times New Roman" panose="02020603050405020304" pitchFamily="18" charset="0"/>
              </a:rPr>
              <a:t>- Tăng cường bảo mật tài khoản</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Cài đặt phần mềm chống phishing và bảo mật</a:t>
            </a:r>
          </a:p>
          <a:p>
            <a:pPr algn="just"/>
            <a:r>
              <a:rPr lang="vi-VN" smtClean="0">
                <a:solidFill>
                  <a:schemeClr val="tx1"/>
                </a:solidFill>
                <a:latin typeface="Times New Roman" panose="02020603050405020304" pitchFamily="18" charset="0"/>
                <a:cs typeface="Times New Roman" panose="02020603050405020304" pitchFamily="18" charset="0"/>
              </a:rPr>
              <a:t>- Kiểm tra đánh giá và phản hồi của người dùng khác</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Luôn cập nhật trình duyệt phiên bản mới nhất</a:t>
            </a:r>
          </a:p>
        </p:txBody>
      </p:sp>
    </p:spTree>
    <p:extLst>
      <p:ext uri="{BB962C8B-B14F-4D97-AF65-F5344CB8AC3E}">
        <p14:creationId xmlns:p14="http://schemas.microsoft.com/office/powerpoint/2010/main" val="11595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605887"/>
            <a:ext cx="4495800" cy="2163604"/>
          </a:xfrm>
          <a:prstGeom prst="rect">
            <a:avLst/>
          </a:prstGeom>
        </p:spPr>
      </p:pic>
      <p:sp>
        <p:nvSpPr>
          <p:cNvPr id="4" name="Rectangle 3"/>
          <p:cNvSpPr/>
          <p:nvPr/>
        </p:nvSpPr>
        <p:spPr>
          <a:xfrm>
            <a:off x="4499665" y="314579"/>
            <a:ext cx="4648200" cy="1446550"/>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diện</a:t>
            </a:r>
          </a:p>
          <a:p>
            <a:pPr algn="just"/>
            <a:r>
              <a:rPr lang="vi-VN" smtClean="0">
                <a:solidFill>
                  <a:schemeClr val="tx1"/>
                </a:solidFill>
                <a:latin typeface="Times New Roman" panose="02020603050405020304" pitchFamily="18" charset="0"/>
              </a:rPr>
              <a:t>- Tiếp cận và quảng cáo</a:t>
            </a:r>
            <a:endParaRPr lang="en-US" smtClean="0">
              <a:solidFill>
                <a:schemeClr val="tx1"/>
              </a:solidFill>
              <a:latin typeface="Times New Roman" panose="02020603050405020304" pitchFamily="18" charset="0"/>
            </a:endParaRPr>
          </a:p>
          <a:p>
            <a:pPr algn="just"/>
            <a:r>
              <a:rPr lang="vi-VN" sz="1800" u="none" strike="noStrike" baseline="0" smtClean="0">
                <a:solidFill>
                  <a:schemeClr val="tx1"/>
                </a:solidFill>
                <a:latin typeface="Times New Roman" panose="02020603050405020304" pitchFamily="18" charset="0"/>
              </a:rPr>
              <a:t>- Tạo niềm tin</a:t>
            </a:r>
            <a:r>
              <a:rPr lang="en-US" sz="1800" u="none" strike="noStrike" baseline="0" smtClean="0">
                <a:solidFill>
                  <a:schemeClr val="tx1"/>
                </a:solidFill>
                <a:latin typeface="Times New Roman" panose="02020603050405020304" pitchFamily="18" charset="0"/>
              </a:rPr>
              <a:t> “DỰNG</a:t>
            </a:r>
            <a:r>
              <a:rPr lang="en-US" sz="1800" u="none" strike="noStrike" smtClean="0">
                <a:solidFill>
                  <a:schemeClr val="tx1"/>
                </a:solidFill>
                <a:latin typeface="Times New Roman" panose="02020603050405020304" pitchFamily="18" charset="0"/>
              </a:rPr>
              <a:t> CHUYỆN</a:t>
            </a:r>
            <a:r>
              <a:rPr lang="en-US" sz="1800" u="none" strike="noStrike" baseline="0" smtClean="0">
                <a:solidFill>
                  <a:schemeClr val="tx1"/>
                </a:solidFill>
                <a:latin typeface="Times New Roman" panose="02020603050405020304" pitchFamily="18" charset="0"/>
              </a:rPr>
              <a:t>”</a:t>
            </a:r>
          </a:p>
          <a:p>
            <a:pPr algn="just"/>
            <a:r>
              <a:rPr lang="vi-VN" smtClean="0">
                <a:solidFill>
                  <a:schemeClr val="tx1"/>
                </a:solidFill>
                <a:latin typeface="Times New Roman" panose="02020603050405020304" pitchFamily="18" charset="0"/>
              </a:rPr>
              <a:t>- Yêu cầu đóng phí trước</a:t>
            </a:r>
            <a:endParaRPr lang="en-US" smtClean="0">
              <a:solidFill>
                <a:schemeClr val="tx1"/>
              </a:solidFill>
              <a:latin typeface="Times New Roman" panose="02020603050405020304" pitchFamily="18" charset="0"/>
            </a:endParaRPr>
          </a:p>
        </p:txBody>
      </p:sp>
      <p:sp>
        <p:nvSpPr>
          <p:cNvPr id="5" name="Rectangle 4"/>
          <p:cNvSpPr/>
          <p:nvPr/>
        </p:nvSpPr>
        <p:spPr>
          <a:xfrm>
            <a:off x="5508" y="2706306"/>
            <a:ext cx="9138492" cy="2031325"/>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tránh</a:t>
            </a:r>
          </a:p>
          <a:p>
            <a:pPr algn="just"/>
            <a:r>
              <a:rPr lang="en-US" sz="5400">
                <a:latin typeface="Times New Roman" panose="02020603050405020304" pitchFamily="18" charset="0"/>
                <a:cs typeface="Times New Roman" panose="02020603050405020304" pitchFamily="18" charset="0"/>
              </a:rPr>
              <a:t>Không tin vào lời hứa dễ dàng kiếm </a:t>
            </a:r>
            <a:r>
              <a:rPr lang="en-US" sz="5400" smtClean="0">
                <a:latin typeface="Times New Roman" panose="02020603050405020304" pitchFamily="18" charset="0"/>
                <a:cs typeface="Times New Roman" panose="02020603050405020304" pitchFamily="18" charset="0"/>
              </a:rPr>
              <a:t>tiền</a:t>
            </a:r>
            <a:endParaRPr lang="en-US" sz="5400" b="1" i="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0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666750"/>
            <a:ext cx="4419600" cy="2126932"/>
          </a:xfrm>
          <a:prstGeom prst="rect">
            <a:avLst/>
          </a:prstGeom>
        </p:spPr>
      </p:pic>
      <p:sp>
        <p:nvSpPr>
          <p:cNvPr id="4" name="Rectangle 3"/>
          <p:cNvSpPr/>
          <p:nvPr/>
        </p:nvSpPr>
        <p:spPr>
          <a:xfrm>
            <a:off x="4495800" y="282277"/>
            <a:ext cx="4648200" cy="2277547"/>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diện</a:t>
            </a:r>
          </a:p>
          <a:p>
            <a:pPr algn="just"/>
            <a:r>
              <a:rPr lang="vi-VN" smtClean="0">
                <a:solidFill>
                  <a:schemeClr val="tx1"/>
                </a:solidFill>
                <a:latin typeface="Times New Roman" panose="02020603050405020304" pitchFamily="18" charset="0"/>
              </a:rPr>
              <a:t>- Xác định và tiếp cận nạn nhân</a:t>
            </a:r>
            <a:endParaRPr lang="en-US" smtClean="0">
              <a:solidFill>
                <a:schemeClr val="tx1"/>
              </a:solidFill>
              <a:latin typeface="Times New Roman" panose="02020603050405020304" pitchFamily="18" charset="0"/>
            </a:endParaRPr>
          </a:p>
          <a:p>
            <a:pPr algn="just"/>
            <a:r>
              <a:rPr lang="vi-VN" sz="1800" u="none" strike="noStrike" baseline="0" smtClean="0">
                <a:solidFill>
                  <a:schemeClr val="tx1"/>
                </a:solidFill>
                <a:latin typeface="Times New Roman" panose="02020603050405020304" pitchFamily="18" charset="0"/>
              </a:rPr>
              <a:t>- Xây dựng mối quan hệ</a:t>
            </a:r>
            <a:r>
              <a:rPr lang="en-US" sz="1800" u="none" strike="noStrike" baseline="0" smtClean="0">
                <a:solidFill>
                  <a:schemeClr val="tx1"/>
                </a:solidFill>
                <a:latin typeface="Times New Roman" panose="02020603050405020304" pitchFamily="18" charset="0"/>
              </a:rPr>
              <a:t> “CẦN</a:t>
            </a:r>
            <a:r>
              <a:rPr lang="en-US" sz="1800" u="none" strike="noStrike" smtClean="0">
                <a:solidFill>
                  <a:schemeClr val="tx1"/>
                </a:solidFill>
                <a:latin typeface="Times New Roman" panose="02020603050405020304" pitchFamily="18" charset="0"/>
              </a:rPr>
              <a:t> TÂM SỰ</a:t>
            </a:r>
            <a:r>
              <a:rPr lang="en-US" sz="1800" u="none" strike="noStrike" baseline="0" smtClean="0">
                <a:solidFill>
                  <a:schemeClr val="tx1"/>
                </a:solidFill>
                <a:latin typeface="Times New Roman" panose="02020603050405020304" pitchFamily="18" charset="0"/>
              </a:rPr>
              <a:t>”</a:t>
            </a:r>
          </a:p>
          <a:p>
            <a:pPr algn="just"/>
            <a:r>
              <a:rPr lang="en-US" smtClean="0">
                <a:solidFill>
                  <a:schemeClr val="tx1"/>
                </a:solidFill>
                <a:latin typeface="Times New Roman" panose="02020603050405020304" pitchFamily="18" charset="0"/>
              </a:rPr>
              <a:t>- Dẫn dụ nạn nhân gửi hình ảnh video nhạy cảm</a:t>
            </a:r>
          </a:p>
          <a:p>
            <a:pPr algn="just"/>
            <a:r>
              <a:rPr lang="vi-VN" sz="1800" u="none" strike="noStrike" baseline="0" smtClean="0">
                <a:solidFill>
                  <a:schemeClr val="tx1"/>
                </a:solidFill>
                <a:latin typeface="Times New Roman" panose="02020603050405020304" pitchFamily="18" charset="0"/>
              </a:rPr>
              <a:t>- Kẻ lừa đảo gửi hàng bưu kiện có giá trị</a:t>
            </a:r>
            <a:endParaRPr lang="en-US" sz="1800" u="none" strike="noStrike" baseline="0" smtClean="0">
              <a:solidFill>
                <a:schemeClr val="tx1"/>
              </a:solidFill>
              <a:latin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rPr>
              <a:t>- Chiếm đoạt tài sản hoặc tống tiền “CHO ĂN</a:t>
            </a:r>
            <a:r>
              <a:rPr lang="en-US" sz="1800" u="none" strike="noStrike" smtClean="0">
                <a:solidFill>
                  <a:schemeClr val="tx1"/>
                </a:solidFill>
                <a:latin typeface="Times New Roman" panose="02020603050405020304" pitchFamily="18" charset="0"/>
              </a:rPr>
              <a:t> TRƯỚC SAU ĐÓ ĐÓNG PHÍ XÁC MINH</a:t>
            </a:r>
            <a:r>
              <a:rPr lang="en-US" sz="1800" u="none" strike="noStrike" baseline="0" smtClean="0">
                <a:solidFill>
                  <a:schemeClr val="tx1"/>
                </a:solidFill>
                <a:latin typeface="Times New Roman" panose="02020603050405020304" pitchFamily="18" charset="0"/>
              </a:rPr>
              <a:t>”</a:t>
            </a:r>
          </a:p>
        </p:txBody>
      </p:sp>
      <p:sp>
        <p:nvSpPr>
          <p:cNvPr id="5" name="Rectangle 4"/>
          <p:cNvSpPr/>
          <p:nvPr/>
        </p:nvSpPr>
        <p:spPr>
          <a:xfrm>
            <a:off x="5508" y="2706306"/>
            <a:ext cx="9138492" cy="2031325"/>
          </a:xfrm>
          <a:prstGeom prst="rect">
            <a:avLst/>
          </a:prstGeom>
        </p:spPr>
        <p:txBody>
          <a:bodyPr wrap="square">
            <a:spAutoFit/>
          </a:bodyPr>
          <a:lstStyle/>
          <a:p>
            <a:pPr algn="just"/>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tránh</a:t>
            </a:r>
          </a:p>
          <a:p>
            <a:pPr algn="just"/>
            <a:r>
              <a:rPr lang="en-US" sz="5400" smtClean="0">
                <a:latin typeface="Times New Roman" panose="02020603050405020304" pitchFamily="18" charset="0"/>
                <a:cs typeface="Times New Roman" panose="02020603050405020304" pitchFamily="18" charset="0"/>
              </a:rPr>
              <a:t>NÊN CHẬM LẠI “KHÔNG AI CHO KHÔNG CÁI GÌ”</a:t>
            </a:r>
            <a:endParaRPr lang="en-US" sz="5400" b="1" i="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94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0" y="49784"/>
            <a:ext cx="9144000" cy="444352"/>
          </a:xfrm>
          <a:prstGeom prst="rect">
            <a:avLst/>
          </a:prstGeom>
        </p:spPr>
        <p:txBody>
          <a:bodyPr vert="horz" wrap="square" lIns="0" tIns="13335" rIns="0" bIns="0" rtlCol="0">
            <a:spAutoFit/>
          </a:bodyPr>
          <a:lstStyle/>
          <a:p>
            <a:pPr marL="12700" algn="ctr">
              <a:lnSpc>
                <a:spcPct val="100000"/>
              </a:lnSpc>
              <a:spcBef>
                <a:spcPts val="105"/>
              </a:spcBef>
            </a:pPr>
            <a:r>
              <a:rPr lang="en-US" sz="2800">
                <a:latin typeface="Times New Roman" panose="02020603050405020304" pitchFamily="18" charset="0"/>
                <a:cs typeface="Times New Roman" panose="02020603050405020304" pitchFamily="18" charset="0"/>
              </a:rPr>
              <a:t>PHẢI LÀM GÌ KHI ĐÃ BỊ LỪA ĐẢO </a:t>
            </a:r>
            <a:r>
              <a:rPr lang="en-US" sz="2800" smtClean="0">
                <a:latin typeface="Times New Roman" panose="02020603050405020304" pitchFamily="18" charset="0"/>
                <a:cs typeface="Times New Roman" panose="02020603050405020304" pitchFamily="18" charset="0"/>
              </a:rPr>
              <a:t>TRỰC TUYẾN</a:t>
            </a:r>
            <a:endParaRPr sz="2800" spc="-55">
              <a:latin typeface="Times New Roman" panose="02020603050405020304" pitchFamily="18" charset="0"/>
              <a:cs typeface="Times New Roman" panose="02020603050405020304" pitchFamily="18" charset="0"/>
            </a:endParaRPr>
          </a:p>
        </p:txBody>
      </p:sp>
      <p:sp>
        <p:nvSpPr>
          <p:cNvPr id="2" name="Rectangle 1"/>
          <p:cNvSpPr/>
          <p:nvPr/>
        </p:nvSpPr>
        <p:spPr>
          <a:xfrm>
            <a:off x="0" y="478228"/>
            <a:ext cx="9144000" cy="2031325"/>
          </a:xfrm>
          <a:prstGeom prst="rect">
            <a:avLst/>
          </a:prstGeom>
        </p:spPr>
        <p:txBody>
          <a:bodyPr wrap="square">
            <a:spAutoFit/>
          </a:bodyPr>
          <a:lstStyle/>
          <a:p>
            <a:pPr algn="just"/>
            <a:r>
              <a:rPr lang="en-US" smtClean="0">
                <a:latin typeface="Times New Roman" panose="02020603050405020304" pitchFamily="18" charset="0"/>
                <a:cs typeface="Times New Roman" panose="02020603050405020304" pitchFamily="18" charset="0"/>
              </a:rPr>
              <a:t>- Thẻ tín dụng/thẻ ghi nợ: Hãy liên hệ ngay với ngân hàng của bạn để báo cáo hành vi lừa đảo và yêu cầu họ dừng mọi giao dịch.</a:t>
            </a:r>
          </a:p>
          <a:p>
            <a:pPr algn="just"/>
            <a:r>
              <a:rPr lang="en-US" smtClean="0">
                <a:latin typeface="Times New Roman" panose="02020603050405020304" pitchFamily="18" charset="0"/>
                <a:cs typeface="Times New Roman" panose="02020603050405020304" pitchFamily="18" charset="0"/>
              </a:rPr>
              <a:t>- Chuyển tiền ngân hàng: Báo cáo với công ty chuyển khoản ngân hàng hoặc ngân hàng mà bạn đang sử dụng.</a:t>
            </a:r>
          </a:p>
          <a:p>
            <a:pPr algn="just"/>
            <a:r>
              <a:rPr lang="vi-VN" sz="1800">
                <a:latin typeface="Times New Roman" panose="02020603050405020304" pitchFamily="18" charset="0"/>
                <a:cs typeface="Times New Roman" panose="02020603050405020304" pitchFamily="18" charset="0"/>
              </a:rPr>
              <a:t>- Nếu những kẻ lừa đảo truy cập vào máy tính của bạn: Hãy cập nhật phần mềm bảo mật và quét vi-rút. Xóa mọi thứ được xác định là có vấn đề và đặt lại mật khẩu của bạn. </a:t>
            </a:r>
            <a:endParaRPr lang="en-US" smtClean="0">
              <a:latin typeface="Times New Roman" panose="02020603050405020304" pitchFamily="18" charset="0"/>
              <a:cs typeface="Times New Roman" panose="02020603050405020304" pitchFamily="18" charset="0"/>
            </a:endParaRPr>
          </a:p>
          <a:p>
            <a:pPr algn="just"/>
            <a:r>
              <a:rPr lang="vi-VN" smtClean="0">
                <a:latin typeface="Times New Roman" panose="02020603050405020304" pitchFamily="18" charset="0"/>
                <a:cs typeface="Times New Roman" panose="02020603050405020304" pitchFamily="18" charset="0"/>
              </a:rPr>
              <a:t>- Thu thập và lưu lại bằng chứng, làm đơn tố giác gửi tới cơ quan công an nơi lưu trú.</a:t>
            </a:r>
            <a:endParaRPr lang="en-US">
              <a:latin typeface="Times New Roman" panose="02020603050405020304" pitchFamily="18" charset="0"/>
              <a:cs typeface="Times New Roman" panose="02020603050405020304" pitchFamily="18" charset="0"/>
            </a:endParaRPr>
          </a:p>
        </p:txBody>
      </p:sp>
      <p:sp>
        <p:nvSpPr>
          <p:cNvPr id="5" name="Rectangle 4"/>
          <p:cNvSpPr/>
          <p:nvPr/>
        </p:nvSpPr>
        <p:spPr>
          <a:xfrm>
            <a:off x="0" y="2571750"/>
            <a:ext cx="9144000" cy="1446550"/>
          </a:xfrm>
          <a:prstGeom prst="rect">
            <a:avLst/>
          </a:prstGeom>
        </p:spPr>
        <p:txBody>
          <a:bodyPr wrap="square">
            <a:spAutoFit/>
          </a:bodyPr>
          <a:lstStyle/>
          <a:p>
            <a:pPr algn="ctr"/>
            <a:r>
              <a:rPr lang="en-US" sz="4400" smtClean="0">
                <a:solidFill>
                  <a:srgbClr val="FF0000"/>
                </a:solidFill>
                <a:latin typeface="Times New Roman" panose="02020603050405020304" pitchFamily="18" charset="0"/>
                <a:cs typeface="Times New Roman" panose="02020603050405020304" pitchFamily="18" charset="0"/>
              </a:rPr>
              <a:t>BIỆN PHÁP CUỐI CÙNG LÀ “BÁO CÔNG AN NƠI GẦN NHẤT”</a:t>
            </a:r>
            <a:endParaRPr lang="en-US" sz="4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8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DEEEF"/>
          </a:solidFill>
        </p:spPr>
        <p:txBody>
          <a:bodyPr wrap="square" lIns="0" tIns="0" rIns="0" bIns="0" rtlCol="0"/>
          <a:lstStyle/>
          <a:p>
            <a:endParaRPr/>
          </a:p>
        </p:txBody>
      </p:sp>
      <p:pic>
        <p:nvPicPr>
          <p:cNvPr id="3" name="object 3"/>
          <p:cNvPicPr/>
          <p:nvPr/>
        </p:nvPicPr>
        <p:blipFill>
          <a:blip r:embed="rId2" cstate="print"/>
          <a:stretch>
            <a:fillRect/>
          </a:stretch>
        </p:blipFill>
        <p:spPr>
          <a:xfrm>
            <a:off x="1066800" y="12697"/>
            <a:ext cx="7096188" cy="5130800"/>
          </a:xfrm>
          <a:prstGeom prst="rect">
            <a:avLst/>
          </a:prstGeom>
        </p:spPr>
      </p:pic>
      <p:grpSp>
        <p:nvGrpSpPr>
          <p:cNvPr id="4" name="object 4"/>
          <p:cNvGrpSpPr/>
          <p:nvPr/>
        </p:nvGrpSpPr>
        <p:grpSpPr>
          <a:xfrm>
            <a:off x="409613" y="485775"/>
            <a:ext cx="607060" cy="333375"/>
            <a:chOff x="409613" y="485775"/>
            <a:chExt cx="607060" cy="333375"/>
          </a:xfrm>
        </p:grpSpPr>
        <p:sp>
          <p:nvSpPr>
            <p:cNvPr id="5" name="object 5"/>
            <p:cNvSpPr/>
            <p:nvPr/>
          </p:nvSpPr>
          <p:spPr>
            <a:xfrm>
              <a:off x="409613" y="485775"/>
              <a:ext cx="559435" cy="285750"/>
            </a:xfrm>
            <a:custGeom>
              <a:avLst/>
              <a:gdLst/>
              <a:ahLst/>
              <a:cxnLst/>
              <a:rect l="l" t="t" r="r" b="b"/>
              <a:pathLst>
                <a:path w="559435" h="285750">
                  <a:moveTo>
                    <a:pt x="62909" y="89408"/>
                  </a:moveTo>
                  <a:lnTo>
                    <a:pt x="29019" y="89408"/>
                  </a:lnTo>
                  <a:lnTo>
                    <a:pt x="37022" y="90979"/>
                  </a:lnTo>
                  <a:lnTo>
                    <a:pt x="44475" y="95123"/>
                  </a:lnTo>
                  <a:lnTo>
                    <a:pt x="62399" y="137144"/>
                  </a:lnTo>
                  <a:lnTo>
                    <a:pt x="65125" y="166497"/>
                  </a:lnTo>
                  <a:lnTo>
                    <a:pt x="71309" y="196455"/>
                  </a:lnTo>
                  <a:lnTo>
                    <a:pt x="90359" y="253704"/>
                  </a:lnTo>
                  <a:lnTo>
                    <a:pt x="108026" y="285750"/>
                  </a:lnTo>
                  <a:lnTo>
                    <a:pt x="114312" y="285750"/>
                  </a:lnTo>
                  <a:lnTo>
                    <a:pt x="117741" y="283210"/>
                  </a:lnTo>
                  <a:lnTo>
                    <a:pt x="118516" y="278511"/>
                  </a:lnTo>
                  <a:lnTo>
                    <a:pt x="123656" y="250189"/>
                  </a:lnTo>
                  <a:lnTo>
                    <a:pt x="106743" y="250189"/>
                  </a:lnTo>
                  <a:lnTo>
                    <a:pt x="101945" y="238357"/>
                  </a:lnTo>
                  <a:lnTo>
                    <a:pt x="89763" y="201549"/>
                  </a:lnTo>
                  <a:lnTo>
                    <a:pt x="80342" y="146810"/>
                  </a:lnTo>
                  <a:lnTo>
                    <a:pt x="78841" y="128777"/>
                  </a:lnTo>
                  <a:lnTo>
                    <a:pt x="76293" y="114363"/>
                  </a:lnTo>
                  <a:lnTo>
                    <a:pt x="70794" y="100901"/>
                  </a:lnTo>
                  <a:lnTo>
                    <a:pt x="62909" y="89408"/>
                  </a:lnTo>
                  <a:close/>
                </a:path>
                <a:path w="559435" h="285750">
                  <a:moveTo>
                    <a:pt x="550976" y="0"/>
                  </a:moveTo>
                  <a:lnTo>
                    <a:pt x="446265" y="2903"/>
                  </a:lnTo>
                  <a:lnTo>
                    <a:pt x="341566" y="7508"/>
                  </a:lnTo>
                  <a:lnTo>
                    <a:pt x="236876" y="13948"/>
                  </a:lnTo>
                  <a:lnTo>
                    <a:pt x="132194" y="22351"/>
                  </a:lnTo>
                  <a:lnTo>
                    <a:pt x="128099" y="22357"/>
                  </a:lnTo>
                  <a:lnTo>
                    <a:pt x="123977" y="26542"/>
                  </a:lnTo>
                  <a:lnTo>
                    <a:pt x="123931" y="38480"/>
                  </a:lnTo>
                  <a:lnTo>
                    <a:pt x="123720" y="73913"/>
                  </a:lnTo>
                  <a:lnTo>
                    <a:pt x="123602" y="87096"/>
                  </a:lnTo>
                  <a:lnTo>
                    <a:pt x="120727" y="141319"/>
                  </a:lnTo>
                  <a:lnTo>
                    <a:pt x="115124" y="195968"/>
                  </a:lnTo>
                  <a:lnTo>
                    <a:pt x="106743" y="250189"/>
                  </a:lnTo>
                  <a:lnTo>
                    <a:pt x="123656" y="250189"/>
                  </a:lnTo>
                  <a:lnTo>
                    <a:pt x="133750" y="183413"/>
                  </a:lnTo>
                  <a:lnTo>
                    <a:pt x="138291" y="135407"/>
                  </a:lnTo>
                  <a:lnTo>
                    <a:pt x="140538" y="88773"/>
                  </a:lnTo>
                  <a:lnTo>
                    <a:pt x="140614" y="38480"/>
                  </a:lnTo>
                  <a:lnTo>
                    <a:pt x="294501" y="27676"/>
                  </a:lnTo>
                  <a:lnTo>
                    <a:pt x="397090" y="22357"/>
                  </a:lnTo>
                  <a:lnTo>
                    <a:pt x="448385" y="20407"/>
                  </a:lnTo>
                  <a:lnTo>
                    <a:pt x="499680" y="18992"/>
                  </a:lnTo>
                  <a:lnTo>
                    <a:pt x="550976" y="18161"/>
                  </a:lnTo>
                  <a:lnTo>
                    <a:pt x="557120" y="15323"/>
                  </a:lnTo>
                  <a:lnTo>
                    <a:pt x="559168" y="9080"/>
                  </a:lnTo>
                  <a:lnTo>
                    <a:pt x="557120" y="2837"/>
                  </a:lnTo>
                  <a:lnTo>
                    <a:pt x="550976" y="0"/>
                  </a:lnTo>
                  <a:close/>
                </a:path>
                <a:path w="559435" h="285750">
                  <a:moveTo>
                    <a:pt x="38011" y="71882"/>
                  </a:moveTo>
                  <a:lnTo>
                    <a:pt x="30784" y="71882"/>
                  </a:lnTo>
                  <a:lnTo>
                    <a:pt x="24154" y="72455"/>
                  </a:lnTo>
                  <a:lnTo>
                    <a:pt x="17740" y="74183"/>
                  </a:lnTo>
                  <a:lnTo>
                    <a:pt x="11723" y="77079"/>
                  </a:lnTo>
                  <a:lnTo>
                    <a:pt x="6286" y="81152"/>
                  </a:lnTo>
                  <a:lnTo>
                    <a:pt x="0" y="87629"/>
                  </a:lnTo>
                  <a:lnTo>
                    <a:pt x="4991" y="96520"/>
                  </a:lnTo>
                  <a:lnTo>
                    <a:pt x="13284" y="96520"/>
                  </a:lnTo>
                  <a:lnTo>
                    <a:pt x="15354" y="95630"/>
                  </a:lnTo>
                  <a:lnTo>
                    <a:pt x="17246" y="93725"/>
                  </a:lnTo>
                  <a:lnTo>
                    <a:pt x="20980" y="90677"/>
                  </a:lnTo>
                  <a:lnTo>
                    <a:pt x="24980" y="89408"/>
                  </a:lnTo>
                  <a:lnTo>
                    <a:pt x="62909" y="89408"/>
                  </a:lnTo>
                  <a:lnTo>
                    <a:pt x="62473" y="88773"/>
                  </a:lnTo>
                  <a:lnTo>
                    <a:pt x="51460" y="78359"/>
                  </a:lnTo>
                  <a:lnTo>
                    <a:pt x="45313" y="73913"/>
                  </a:lnTo>
                  <a:lnTo>
                    <a:pt x="38011" y="71882"/>
                  </a:lnTo>
                  <a:close/>
                </a:path>
              </a:pathLst>
            </a:custGeom>
            <a:solidFill>
              <a:srgbClr val="253138"/>
            </a:solidFill>
          </p:spPr>
          <p:txBody>
            <a:bodyPr wrap="square" lIns="0" tIns="0" rIns="0" bIns="0" rtlCol="0"/>
            <a:lstStyle/>
            <a:p>
              <a:endParaRPr/>
            </a:p>
          </p:txBody>
        </p:sp>
        <p:pic>
          <p:nvPicPr>
            <p:cNvPr id="6" name="object 6"/>
            <p:cNvPicPr/>
            <p:nvPr/>
          </p:nvPicPr>
          <p:blipFill>
            <a:blip r:embed="rId3" cstate="print"/>
            <a:stretch>
              <a:fillRect/>
            </a:stretch>
          </p:blipFill>
          <p:spPr>
            <a:xfrm>
              <a:off x="638174" y="590550"/>
              <a:ext cx="110590" cy="123825"/>
            </a:xfrm>
            <a:prstGeom prst="rect">
              <a:avLst/>
            </a:prstGeom>
          </p:spPr>
        </p:pic>
        <p:sp>
          <p:nvSpPr>
            <p:cNvPr id="7" name="object 7"/>
            <p:cNvSpPr/>
            <p:nvPr/>
          </p:nvSpPr>
          <p:spPr>
            <a:xfrm>
              <a:off x="790574" y="685800"/>
              <a:ext cx="19050" cy="28575"/>
            </a:xfrm>
            <a:custGeom>
              <a:avLst/>
              <a:gdLst/>
              <a:ahLst/>
              <a:cxnLst/>
              <a:rect l="l" t="t" r="r" b="b"/>
              <a:pathLst>
                <a:path w="19050" h="28575">
                  <a:moveTo>
                    <a:pt x="14274" y="26924"/>
                  </a:moveTo>
                  <a:lnTo>
                    <a:pt x="4775" y="26924"/>
                  </a:lnTo>
                  <a:lnTo>
                    <a:pt x="6362" y="28575"/>
                  </a:lnTo>
                  <a:lnTo>
                    <a:pt x="11087" y="28575"/>
                  </a:lnTo>
                  <a:lnTo>
                    <a:pt x="14274" y="26924"/>
                  </a:lnTo>
                  <a:close/>
                </a:path>
                <a:path w="19050" h="28575">
                  <a:moveTo>
                    <a:pt x="15862" y="1270"/>
                  </a:moveTo>
                  <a:lnTo>
                    <a:pt x="3187" y="1270"/>
                  </a:lnTo>
                  <a:lnTo>
                    <a:pt x="1587" y="2794"/>
                  </a:lnTo>
                  <a:lnTo>
                    <a:pt x="0" y="4445"/>
                  </a:lnTo>
                  <a:lnTo>
                    <a:pt x="0" y="23749"/>
                  </a:lnTo>
                  <a:lnTo>
                    <a:pt x="1587" y="25400"/>
                  </a:lnTo>
                  <a:lnTo>
                    <a:pt x="3187" y="26924"/>
                  </a:lnTo>
                  <a:lnTo>
                    <a:pt x="15862" y="26924"/>
                  </a:lnTo>
                  <a:lnTo>
                    <a:pt x="15862" y="25400"/>
                  </a:lnTo>
                  <a:lnTo>
                    <a:pt x="17462" y="23749"/>
                  </a:lnTo>
                  <a:lnTo>
                    <a:pt x="18999" y="22098"/>
                  </a:lnTo>
                  <a:lnTo>
                    <a:pt x="18999" y="7620"/>
                  </a:lnTo>
                  <a:lnTo>
                    <a:pt x="17462" y="6096"/>
                  </a:lnTo>
                  <a:lnTo>
                    <a:pt x="17462" y="2794"/>
                  </a:lnTo>
                  <a:lnTo>
                    <a:pt x="15862" y="2794"/>
                  </a:lnTo>
                  <a:lnTo>
                    <a:pt x="15862" y="1270"/>
                  </a:lnTo>
                  <a:close/>
                </a:path>
                <a:path w="19050" h="28575">
                  <a:moveTo>
                    <a:pt x="11493" y="0"/>
                  </a:moveTo>
                  <a:lnTo>
                    <a:pt x="10693" y="0"/>
                  </a:lnTo>
                  <a:lnTo>
                    <a:pt x="10299" y="380"/>
                  </a:lnTo>
                  <a:lnTo>
                    <a:pt x="9499" y="1270"/>
                  </a:lnTo>
                  <a:lnTo>
                    <a:pt x="12687" y="1270"/>
                  </a:lnTo>
                  <a:lnTo>
                    <a:pt x="11887" y="380"/>
                  </a:lnTo>
                  <a:lnTo>
                    <a:pt x="11493" y="0"/>
                  </a:lnTo>
                  <a:close/>
                </a:path>
              </a:pathLst>
            </a:custGeom>
            <a:solidFill>
              <a:srgbClr val="253138"/>
            </a:solidFill>
          </p:spPr>
          <p:txBody>
            <a:bodyPr wrap="square" lIns="0" tIns="0" rIns="0" bIns="0" rtlCol="0"/>
            <a:lstStyle/>
            <a:p>
              <a:endParaRPr/>
            </a:p>
          </p:txBody>
        </p:sp>
        <p:pic>
          <p:nvPicPr>
            <p:cNvPr id="8" name="object 8"/>
            <p:cNvPicPr/>
            <p:nvPr/>
          </p:nvPicPr>
          <p:blipFill>
            <a:blip r:embed="rId4" cstate="print"/>
            <a:stretch>
              <a:fillRect/>
            </a:stretch>
          </p:blipFill>
          <p:spPr>
            <a:xfrm>
              <a:off x="869019" y="581025"/>
              <a:ext cx="83442" cy="142875"/>
            </a:xfrm>
            <a:prstGeom prst="rect">
              <a:avLst/>
            </a:prstGeom>
          </p:spPr>
        </p:pic>
        <p:sp>
          <p:nvSpPr>
            <p:cNvPr id="9" name="object 9"/>
            <p:cNvSpPr/>
            <p:nvPr/>
          </p:nvSpPr>
          <p:spPr>
            <a:xfrm>
              <a:off x="421874" y="781050"/>
              <a:ext cx="594995" cy="38100"/>
            </a:xfrm>
            <a:custGeom>
              <a:avLst/>
              <a:gdLst/>
              <a:ahLst/>
              <a:cxnLst/>
              <a:rect l="l" t="t" r="r" b="b"/>
              <a:pathLst>
                <a:path w="594994" h="38100">
                  <a:moveTo>
                    <a:pt x="587381" y="0"/>
                  </a:moveTo>
                  <a:lnTo>
                    <a:pt x="535627" y="4837"/>
                  </a:lnTo>
                  <a:lnTo>
                    <a:pt x="485046" y="8882"/>
                  </a:lnTo>
                  <a:lnTo>
                    <a:pt x="434444" y="12271"/>
                  </a:lnTo>
                  <a:lnTo>
                    <a:pt x="383808" y="15017"/>
                  </a:lnTo>
                  <a:lnTo>
                    <a:pt x="333125" y="17133"/>
                  </a:lnTo>
                  <a:lnTo>
                    <a:pt x="282381" y="18629"/>
                  </a:lnTo>
                  <a:lnTo>
                    <a:pt x="231565" y="19518"/>
                  </a:lnTo>
                  <a:lnTo>
                    <a:pt x="147032" y="19704"/>
                  </a:lnTo>
                  <a:lnTo>
                    <a:pt x="103826" y="19315"/>
                  </a:lnTo>
                  <a:lnTo>
                    <a:pt x="72078" y="18668"/>
                  </a:lnTo>
                  <a:lnTo>
                    <a:pt x="8324" y="16637"/>
                  </a:lnTo>
                  <a:lnTo>
                    <a:pt x="2081" y="19434"/>
                  </a:lnTo>
                  <a:lnTo>
                    <a:pt x="0" y="25590"/>
                  </a:lnTo>
                  <a:lnTo>
                    <a:pt x="2081" y="31746"/>
                  </a:lnTo>
                  <a:lnTo>
                    <a:pt x="8324" y="34544"/>
                  </a:lnTo>
                  <a:lnTo>
                    <a:pt x="51909" y="36064"/>
                  </a:lnTo>
                  <a:lnTo>
                    <a:pt x="95434" y="37179"/>
                  </a:lnTo>
                  <a:lnTo>
                    <a:pt x="138901" y="37865"/>
                  </a:lnTo>
                  <a:lnTo>
                    <a:pt x="182314" y="38100"/>
                  </a:lnTo>
                  <a:lnTo>
                    <a:pt x="237678" y="37731"/>
                  </a:lnTo>
                  <a:lnTo>
                    <a:pt x="292982" y="36612"/>
                  </a:lnTo>
                  <a:lnTo>
                    <a:pt x="348243" y="34725"/>
                  </a:lnTo>
                  <a:lnTo>
                    <a:pt x="403475" y="32052"/>
                  </a:lnTo>
                  <a:lnTo>
                    <a:pt x="458692" y="28575"/>
                  </a:lnTo>
                  <a:lnTo>
                    <a:pt x="490699" y="26951"/>
                  </a:lnTo>
                  <a:lnTo>
                    <a:pt x="522446" y="24637"/>
                  </a:lnTo>
                  <a:lnTo>
                    <a:pt x="586200" y="19558"/>
                  </a:lnTo>
                  <a:lnTo>
                    <a:pt x="592274" y="15912"/>
                  </a:lnTo>
                  <a:lnTo>
                    <a:pt x="594496" y="9255"/>
                  </a:lnTo>
                  <a:lnTo>
                    <a:pt x="592865" y="2859"/>
                  </a:lnTo>
                  <a:lnTo>
                    <a:pt x="587381" y="0"/>
                  </a:lnTo>
                  <a:close/>
                </a:path>
              </a:pathLst>
            </a:custGeom>
            <a:solidFill>
              <a:srgbClr val="253138"/>
            </a:solidFill>
          </p:spPr>
          <p:txBody>
            <a:bodyPr wrap="square" lIns="0" tIns="0" rIns="0" bIns="0" rtlCol="0"/>
            <a:lstStyle/>
            <a:p>
              <a:endParaRPr/>
            </a:p>
          </p:txBody>
        </p:sp>
      </p:grpSp>
      <p:grpSp>
        <p:nvGrpSpPr>
          <p:cNvPr id="10" name="object 10"/>
          <p:cNvGrpSpPr/>
          <p:nvPr/>
        </p:nvGrpSpPr>
        <p:grpSpPr>
          <a:xfrm>
            <a:off x="442469" y="885825"/>
            <a:ext cx="258445" cy="171450"/>
            <a:chOff x="442469" y="885825"/>
            <a:chExt cx="258445" cy="171450"/>
          </a:xfrm>
        </p:grpSpPr>
        <p:pic>
          <p:nvPicPr>
            <p:cNvPr id="11" name="object 11"/>
            <p:cNvPicPr/>
            <p:nvPr/>
          </p:nvPicPr>
          <p:blipFill>
            <a:blip r:embed="rId5" cstate="print"/>
            <a:stretch>
              <a:fillRect/>
            </a:stretch>
          </p:blipFill>
          <p:spPr>
            <a:xfrm>
              <a:off x="442469" y="885825"/>
              <a:ext cx="107853" cy="152400"/>
            </a:xfrm>
            <a:prstGeom prst="rect">
              <a:avLst/>
            </a:prstGeom>
          </p:spPr>
        </p:pic>
        <p:pic>
          <p:nvPicPr>
            <p:cNvPr id="12" name="object 12"/>
            <p:cNvPicPr/>
            <p:nvPr/>
          </p:nvPicPr>
          <p:blipFill>
            <a:blip r:embed="rId6" cstate="print"/>
            <a:stretch>
              <a:fillRect/>
            </a:stretch>
          </p:blipFill>
          <p:spPr>
            <a:xfrm>
              <a:off x="584755" y="923925"/>
              <a:ext cx="115562" cy="133350"/>
            </a:xfrm>
            <a:prstGeom prst="rect">
              <a:avLst/>
            </a:prstGeom>
          </p:spPr>
        </p:pic>
      </p:grpSp>
      <p:pic>
        <p:nvPicPr>
          <p:cNvPr id="13" name="object 13"/>
          <p:cNvPicPr/>
          <p:nvPr/>
        </p:nvPicPr>
        <p:blipFill>
          <a:blip r:embed="rId7" cstate="print"/>
          <a:stretch>
            <a:fillRect/>
          </a:stretch>
        </p:blipFill>
        <p:spPr>
          <a:xfrm>
            <a:off x="762050" y="866775"/>
            <a:ext cx="206549" cy="171450"/>
          </a:xfrm>
          <a:prstGeom prst="rect">
            <a:avLst/>
          </a:prstGeom>
        </p:spPr>
      </p:pic>
      <p:grpSp>
        <p:nvGrpSpPr>
          <p:cNvPr id="14" name="object 14"/>
          <p:cNvGrpSpPr/>
          <p:nvPr/>
        </p:nvGrpSpPr>
        <p:grpSpPr>
          <a:xfrm>
            <a:off x="8382000" y="1609725"/>
            <a:ext cx="438150" cy="485775"/>
            <a:chOff x="8382000" y="1609725"/>
            <a:chExt cx="438150" cy="485775"/>
          </a:xfrm>
        </p:grpSpPr>
        <p:sp>
          <p:nvSpPr>
            <p:cNvPr id="15" name="object 15"/>
            <p:cNvSpPr/>
            <p:nvPr/>
          </p:nvSpPr>
          <p:spPr>
            <a:xfrm>
              <a:off x="8429625" y="1609725"/>
              <a:ext cx="276225" cy="190500"/>
            </a:xfrm>
            <a:custGeom>
              <a:avLst/>
              <a:gdLst/>
              <a:ahLst/>
              <a:cxnLst/>
              <a:rect l="l" t="t" r="r" b="b"/>
              <a:pathLst>
                <a:path w="276225" h="190500">
                  <a:moveTo>
                    <a:pt x="87954" y="74802"/>
                  </a:moveTo>
                  <a:lnTo>
                    <a:pt x="74168" y="74802"/>
                  </a:lnTo>
                  <a:lnTo>
                    <a:pt x="78480" y="104052"/>
                  </a:lnTo>
                  <a:lnTo>
                    <a:pt x="85518" y="132492"/>
                  </a:lnTo>
                  <a:lnTo>
                    <a:pt x="95295" y="160027"/>
                  </a:lnTo>
                  <a:lnTo>
                    <a:pt x="109093" y="189229"/>
                  </a:lnTo>
                  <a:lnTo>
                    <a:pt x="111251" y="190500"/>
                  </a:lnTo>
                  <a:lnTo>
                    <a:pt x="116331" y="190500"/>
                  </a:lnTo>
                  <a:lnTo>
                    <a:pt x="119252" y="187833"/>
                  </a:lnTo>
                  <a:lnTo>
                    <a:pt x="119252" y="183261"/>
                  </a:lnTo>
                  <a:lnTo>
                    <a:pt x="121412" y="157734"/>
                  </a:lnTo>
                  <a:lnTo>
                    <a:pt x="108584" y="157734"/>
                  </a:lnTo>
                  <a:lnTo>
                    <a:pt x="100478" y="135665"/>
                  </a:lnTo>
                  <a:lnTo>
                    <a:pt x="94218" y="113014"/>
                  </a:lnTo>
                  <a:lnTo>
                    <a:pt x="89743" y="89957"/>
                  </a:lnTo>
                  <a:lnTo>
                    <a:pt x="87954" y="74802"/>
                  </a:lnTo>
                  <a:close/>
                </a:path>
                <a:path w="276225" h="190500">
                  <a:moveTo>
                    <a:pt x="126492" y="0"/>
                  </a:moveTo>
                  <a:lnTo>
                    <a:pt x="122554" y="0"/>
                  </a:lnTo>
                  <a:lnTo>
                    <a:pt x="120269" y="2921"/>
                  </a:lnTo>
                  <a:lnTo>
                    <a:pt x="120153" y="8286"/>
                  </a:lnTo>
                  <a:lnTo>
                    <a:pt x="117478" y="44469"/>
                  </a:lnTo>
                  <a:lnTo>
                    <a:pt x="114522" y="82232"/>
                  </a:lnTo>
                  <a:lnTo>
                    <a:pt x="111517" y="119995"/>
                  </a:lnTo>
                  <a:lnTo>
                    <a:pt x="108584" y="157734"/>
                  </a:lnTo>
                  <a:lnTo>
                    <a:pt x="121412" y="157734"/>
                  </a:lnTo>
                  <a:lnTo>
                    <a:pt x="122795" y="141394"/>
                  </a:lnTo>
                  <a:lnTo>
                    <a:pt x="126063" y="99695"/>
                  </a:lnTo>
                  <a:lnTo>
                    <a:pt x="129164" y="57995"/>
                  </a:lnTo>
                  <a:lnTo>
                    <a:pt x="132206" y="16128"/>
                  </a:lnTo>
                  <a:lnTo>
                    <a:pt x="275736" y="16128"/>
                  </a:lnTo>
                  <a:lnTo>
                    <a:pt x="273620" y="9525"/>
                  </a:lnTo>
                  <a:lnTo>
                    <a:pt x="205740" y="9525"/>
                  </a:lnTo>
                  <a:lnTo>
                    <a:pt x="186086" y="8951"/>
                  </a:lnTo>
                  <a:lnTo>
                    <a:pt x="166433" y="7223"/>
                  </a:lnTo>
                  <a:lnTo>
                    <a:pt x="146875" y="4327"/>
                  </a:lnTo>
                  <a:lnTo>
                    <a:pt x="127507" y="253"/>
                  </a:lnTo>
                  <a:lnTo>
                    <a:pt x="126492" y="0"/>
                  </a:lnTo>
                  <a:close/>
                </a:path>
                <a:path w="276225" h="190500">
                  <a:moveTo>
                    <a:pt x="11049" y="59054"/>
                  </a:moveTo>
                  <a:lnTo>
                    <a:pt x="2540" y="59054"/>
                  </a:lnTo>
                  <a:lnTo>
                    <a:pt x="0" y="71120"/>
                  </a:lnTo>
                  <a:lnTo>
                    <a:pt x="44957" y="77342"/>
                  </a:lnTo>
                  <a:lnTo>
                    <a:pt x="52308" y="77178"/>
                  </a:lnTo>
                  <a:lnTo>
                    <a:pt x="59658" y="76692"/>
                  </a:lnTo>
                  <a:lnTo>
                    <a:pt x="66960" y="75896"/>
                  </a:lnTo>
                  <a:lnTo>
                    <a:pt x="74168" y="74802"/>
                  </a:lnTo>
                  <a:lnTo>
                    <a:pt x="87954" y="74802"/>
                  </a:lnTo>
                  <a:lnTo>
                    <a:pt x="86995" y="66675"/>
                  </a:lnTo>
                  <a:lnTo>
                    <a:pt x="86995" y="63119"/>
                  </a:lnTo>
                  <a:lnTo>
                    <a:pt x="44957" y="63119"/>
                  </a:lnTo>
                  <a:lnTo>
                    <a:pt x="36373" y="62876"/>
                  </a:lnTo>
                  <a:lnTo>
                    <a:pt x="27812" y="62134"/>
                  </a:lnTo>
                  <a:lnTo>
                    <a:pt x="19347" y="60868"/>
                  </a:lnTo>
                  <a:lnTo>
                    <a:pt x="11049" y="59054"/>
                  </a:lnTo>
                  <a:close/>
                </a:path>
                <a:path w="276225" h="190500">
                  <a:moveTo>
                    <a:pt x="83820" y="58800"/>
                  </a:moveTo>
                  <a:lnTo>
                    <a:pt x="79755" y="58800"/>
                  </a:lnTo>
                  <a:lnTo>
                    <a:pt x="79248" y="58927"/>
                  </a:lnTo>
                  <a:lnTo>
                    <a:pt x="70407" y="60868"/>
                  </a:lnTo>
                  <a:lnTo>
                    <a:pt x="62023" y="62134"/>
                  </a:lnTo>
                  <a:lnTo>
                    <a:pt x="53520" y="62876"/>
                  </a:lnTo>
                  <a:lnTo>
                    <a:pt x="44957" y="63119"/>
                  </a:lnTo>
                  <a:lnTo>
                    <a:pt x="86995" y="63119"/>
                  </a:lnTo>
                  <a:lnTo>
                    <a:pt x="86995" y="61975"/>
                  </a:lnTo>
                  <a:lnTo>
                    <a:pt x="83820" y="58800"/>
                  </a:lnTo>
                  <a:close/>
                </a:path>
                <a:path w="276225" h="190500">
                  <a:moveTo>
                    <a:pt x="275736" y="16128"/>
                  </a:moveTo>
                  <a:lnTo>
                    <a:pt x="132206" y="16128"/>
                  </a:lnTo>
                  <a:lnTo>
                    <a:pt x="150582" y="19442"/>
                  </a:lnTo>
                  <a:lnTo>
                    <a:pt x="169100" y="21780"/>
                  </a:lnTo>
                  <a:lnTo>
                    <a:pt x="187713" y="23165"/>
                  </a:lnTo>
                  <a:lnTo>
                    <a:pt x="206375" y="23622"/>
                  </a:lnTo>
                  <a:lnTo>
                    <a:pt x="221801" y="23312"/>
                  </a:lnTo>
                  <a:lnTo>
                    <a:pt x="237204" y="22383"/>
                  </a:lnTo>
                  <a:lnTo>
                    <a:pt x="252559" y="20835"/>
                  </a:lnTo>
                  <a:lnTo>
                    <a:pt x="267843" y="18669"/>
                  </a:lnTo>
                  <a:lnTo>
                    <a:pt x="276225" y="17652"/>
                  </a:lnTo>
                  <a:lnTo>
                    <a:pt x="275736" y="16128"/>
                  </a:lnTo>
                  <a:close/>
                </a:path>
                <a:path w="276225" h="190500">
                  <a:moveTo>
                    <a:pt x="272033" y="4572"/>
                  </a:moveTo>
                  <a:lnTo>
                    <a:pt x="263778" y="4572"/>
                  </a:lnTo>
                  <a:lnTo>
                    <a:pt x="249424" y="6738"/>
                  </a:lnTo>
                  <a:lnTo>
                    <a:pt x="234950" y="8286"/>
                  </a:lnTo>
                  <a:lnTo>
                    <a:pt x="220380" y="9215"/>
                  </a:lnTo>
                  <a:lnTo>
                    <a:pt x="205740" y="9525"/>
                  </a:lnTo>
                  <a:lnTo>
                    <a:pt x="273620" y="9525"/>
                  </a:lnTo>
                  <a:lnTo>
                    <a:pt x="272033" y="4572"/>
                  </a:lnTo>
                  <a:close/>
                </a:path>
              </a:pathLst>
            </a:custGeom>
            <a:solidFill>
              <a:srgbClr val="253138"/>
            </a:solidFill>
          </p:spPr>
          <p:txBody>
            <a:bodyPr wrap="square" lIns="0" tIns="0" rIns="0" bIns="0" rtlCol="0"/>
            <a:lstStyle/>
            <a:p>
              <a:endParaRPr/>
            </a:p>
          </p:txBody>
        </p:sp>
        <p:pic>
          <p:nvPicPr>
            <p:cNvPr id="16" name="object 16"/>
            <p:cNvPicPr/>
            <p:nvPr/>
          </p:nvPicPr>
          <p:blipFill>
            <a:blip r:embed="rId8" cstate="print"/>
            <a:stretch>
              <a:fillRect/>
            </a:stretch>
          </p:blipFill>
          <p:spPr>
            <a:xfrm>
              <a:off x="8610600" y="1666875"/>
              <a:ext cx="76200" cy="76200"/>
            </a:xfrm>
            <a:prstGeom prst="rect">
              <a:avLst/>
            </a:prstGeom>
          </p:spPr>
        </p:pic>
        <p:sp>
          <p:nvSpPr>
            <p:cNvPr id="17" name="object 17"/>
            <p:cNvSpPr/>
            <p:nvPr/>
          </p:nvSpPr>
          <p:spPr>
            <a:xfrm>
              <a:off x="8382000" y="1828800"/>
              <a:ext cx="438150" cy="19050"/>
            </a:xfrm>
            <a:custGeom>
              <a:avLst/>
              <a:gdLst/>
              <a:ahLst/>
              <a:cxnLst/>
              <a:rect l="l" t="t" r="r" b="b"/>
              <a:pathLst>
                <a:path w="438150" h="19050">
                  <a:moveTo>
                    <a:pt x="438150" y="0"/>
                  </a:moveTo>
                  <a:lnTo>
                    <a:pt x="429768" y="0"/>
                  </a:lnTo>
                  <a:lnTo>
                    <a:pt x="374122" y="2466"/>
                  </a:lnTo>
                  <a:lnTo>
                    <a:pt x="318452" y="4302"/>
                  </a:lnTo>
                  <a:lnTo>
                    <a:pt x="262782" y="5447"/>
                  </a:lnTo>
                  <a:lnTo>
                    <a:pt x="207136" y="5841"/>
                  </a:lnTo>
                  <a:lnTo>
                    <a:pt x="154559" y="5461"/>
                  </a:lnTo>
                  <a:lnTo>
                    <a:pt x="101980" y="4317"/>
                  </a:lnTo>
                  <a:lnTo>
                    <a:pt x="8381" y="1142"/>
                  </a:lnTo>
                  <a:lnTo>
                    <a:pt x="0" y="1142"/>
                  </a:lnTo>
                  <a:lnTo>
                    <a:pt x="0" y="13970"/>
                  </a:lnTo>
                  <a:lnTo>
                    <a:pt x="8381" y="13970"/>
                  </a:lnTo>
                  <a:lnTo>
                    <a:pt x="59557" y="16156"/>
                  </a:lnTo>
                  <a:lnTo>
                    <a:pt x="110791" y="17748"/>
                  </a:lnTo>
                  <a:lnTo>
                    <a:pt x="162097" y="18720"/>
                  </a:lnTo>
                  <a:lnTo>
                    <a:pt x="213486" y="19050"/>
                  </a:lnTo>
                  <a:lnTo>
                    <a:pt x="275240" y="18573"/>
                  </a:lnTo>
                  <a:lnTo>
                    <a:pt x="337184" y="17145"/>
                  </a:lnTo>
                  <a:lnTo>
                    <a:pt x="429768" y="13970"/>
                  </a:lnTo>
                  <a:lnTo>
                    <a:pt x="438150" y="13970"/>
                  </a:lnTo>
                  <a:lnTo>
                    <a:pt x="438150" y="0"/>
                  </a:lnTo>
                  <a:close/>
                </a:path>
              </a:pathLst>
            </a:custGeom>
            <a:solidFill>
              <a:srgbClr val="253138"/>
            </a:solidFill>
          </p:spPr>
          <p:txBody>
            <a:bodyPr wrap="square" lIns="0" tIns="0" rIns="0" bIns="0" rtlCol="0"/>
            <a:lstStyle/>
            <a:p>
              <a:endParaRPr/>
            </a:p>
          </p:txBody>
        </p:sp>
        <p:pic>
          <p:nvPicPr>
            <p:cNvPr id="18" name="object 18"/>
            <p:cNvPicPr/>
            <p:nvPr/>
          </p:nvPicPr>
          <p:blipFill>
            <a:blip r:embed="rId9" cstate="print"/>
            <a:stretch>
              <a:fillRect/>
            </a:stretch>
          </p:blipFill>
          <p:spPr>
            <a:xfrm>
              <a:off x="8401392" y="1876425"/>
              <a:ext cx="171107" cy="200025"/>
            </a:xfrm>
            <a:prstGeom prst="rect">
              <a:avLst/>
            </a:prstGeom>
          </p:spPr>
        </p:pic>
        <p:pic>
          <p:nvPicPr>
            <p:cNvPr id="19" name="object 19"/>
            <p:cNvPicPr/>
            <p:nvPr/>
          </p:nvPicPr>
          <p:blipFill>
            <a:blip r:embed="rId10" cstate="print"/>
            <a:stretch>
              <a:fillRect/>
            </a:stretch>
          </p:blipFill>
          <p:spPr>
            <a:xfrm>
              <a:off x="8601075" y="1876425"/>
              <a:ext cx="67645" cy="219075"/>
            </a:xfrm>
            <a:prstGeom prst="rect">
              <a:avLst/>
            </a:prstGeom>
          </p:spPr>
        </p:pic>
        <p:pic>
          <p:nvPicPr>
            <p:cNvPr id="20" name="object 20"/>
            <p:cNvPicPr/>
            <p:nvPr/>
          </p:nvPicPr>
          <p:blipFill>
            <a:blip r:embed="rId11" cstate="print"/>
            <a:stretch>
              <a:fillRect/>
            </a:stretch>
          </p:blipFill>
          <p:spPr>
            <a:xfrm>
              <a:off x="8705850" y="1914525"/>
              <a:ext cx="66675" cy="95250"/>
            </a:xfrm>
            <a:prstGeom prst="rect">
              <a:avLst/>
            </a:prstGeom>
          </p:spPr>
        </p:pic>
      </p:grpSp>
      <p:sp>
        <p:nvSpPr>
          <p:cNvPr id="21" name="object 21"/>
          <p:cNvSpPr/>
          <p:nvPr/>
        </p:nvSpPr>
        <p:spPr>
          <a:xfrm>
            <a:off x="414337" y="2795651"/>
            <a:ext cx="142875" cy="142875"/>
          </a:xfrm>
          <a:custGeom>
            <a:avLst/>
            <a:gdLst/>
            <a:ahLst/>
            <a:cxnLst/>
            <a:rect l="l" t="t" r="r" b="b"/>
            <a:pathLst>
              <a:path w="142875" h="142875">
                <a:moveTo>
                  <a:pt x="0" y="71374"/>
                </a:moveTo>
                <a:lnTo>
                  <a:pt x="71437" y="0"/>
                </a:lnTo>
                <a:lnTo>
                  <a:pt x="142875" y="71374"/>
                </a:lnTo>
                <a:lnTo>
                  <a:pt x="71437" y="142875"/>
                </a:lnTo>
                <a:lnTo>
                  <a:pt x="0" y="71374"/>
                </a:lnTo>
                <a:close/>
              </a:path>
            </a:pathLst>
          </a:custGeom>
          <a:ln w="9525">
            <a:solidFill>
              <a:srgbClr val="253138"/>
            </a:solidFill>
          </a:ln>
        </p:spPr>
        <p:txBody>
          <a:bodyPr wrap="square" lIns="0" tIns="0" rIns="0" bIns="0" rtlCol="0"/>
          <a:lstStyle/>
          <a:p>
            <a:endParaRPr/>
          </a:p>
        </p:txBody>
      </p:sp>
      <p:pic>
        <p:nvPicPr>
          <p:cNvPr id="22" name="object 22"/>
          <p:cNvPicPr/>
          <p:nvPr/>
        </p:nvPicPr>
        <p:blipFill>
          <a:blip r:embed="rId12" cstate="print"/>
          <a:stretch>
            <a:fillRect/>
          </a:stretch>
        </p:blipFill>
        <p:spPr>
          <a:xfrm>
            <a:off x="8715438" y="3829113"/>
            <a:ext cx="152400" cy="152336"/>
          </a:xfrm>
          <a:prstGeom prst="rect">
            <a:avLst/>
          </a:prstGeom>
        </p:spPr>
      </p:pic>
      <p:grpSp>
        <p:nvGrpSpPr>
          <p:cNvPr id="23" name="object 23"/>
          <p:cNvGrpSpPr/>
          <p:nvPr/>
        </p:nvGrpSpPr>
        <p:grpSpPr>
          <a:xfrm>
            <a:off x="1033462" y="4077334"/>
            <a:ext cx="7090409" cy="542290"/>
            <a:chOff x="1033462" y="4077334"/>
            <a:chExt cx="7090409" cy="542290"/>
          </a:xfrm>
        </p:grpSpPr>
        <p:sp>
          <p:nvSpPr>
            <p:cNvPr id="24" name="object 24"/>
            <p:cNvSpPr/>
            <p:nvPr/>
          </p:nvSpPr>
          <p:spPr>
            <a:xfrm>
              <a:off x="1033462" y="4605337"/>
              <a:ext cx="7090409" cy="0"/>
            </a:xfrm>
            <a:custGeom>
              <a:avLst/>
              <a:gdLst/>
              <a:ahLst/>
              <a:cxnLst/>
              <a:rect l="l" t="t" r="r" b="b"/>
              <a:pathLst>
                <a:path w="7090409">
                  <a:moveTo>
                    <a:pt x="0" y="0"/>
                  </a:moveTo>
                  <a:lnTo>
                    <a:pt x="7090219" y="0"/>
                  </a:lnTo>
                </a:path>
              </a:pathLst>
            </a:custGeom>
            <a:ln w="9525">
              <a:solidFill>
                <a:srgbClr val="253138"/>
              </a:solidFill>
            </a:ln>
          </p:spPr>
          <p:txBody>
            <a:bodyPr wrap="square" lIns="0" tIns="0" rIns="0" bIns="0" rtlCol="0"/>
            <a:lstStyle/>
            <a:p>
              <a:endParaRPr/>
            </a:p>
          </p:txBody>
        </p:sp>
        <p:pic>
          <p:nvPicPr>
            <p:cNvPr id="25" name="object 25"/>
            <p:cNvPicPr/>
            <p:nvPr/>
          </p:nvPicPr>
          <p:blipFill>
            <a:blip r:embed="rId13" cstate="print"/>
            <a:stretch>
              <a:fillRect/>
            </a:stretch>
          </p:blipFill>
          <p:spPr>
            <a:xfrm>
              <a:off x="1155985" y="4077334"/>
              <a:ext cx="441545" cy="542290"/>
            </a:xfrm>
            <a:prstGeom prst="rect">
              <a:avLst/>
            </a:prstGeom>
          </p:spPr>
        </p:pic>
      </p:grpSp>
      <p:sp>
        <p:nvSpPr>
          <p:cNvPr id="26" name="object 26"/>
          <p:cNvSpPr/>
          <p:nvPr/>
        </p:nvSpPr>
        <p:spPr>
          <a:xfrm>
            <a:off x="4962525" y="1476375"/>
            <a:ext cx="3228975" cy="1466850"/>
          </a:xfrm>
          <a:custGeom>
            <a:avLst/>
            <a:gdLst/>
            <a:ahLst/>
            <a:cxnLst/>
            <a:rect l="l" t="t" r="r" b="b"/>
            <a:pathLst>
              <a:path w="3228975" h="1466850">
                <a:moveTo>
                  <a:pt x="2495550" y="0"/>
                </a:moveTo>
                <a:lnTo>
                  <a:pt x="733425" y="0"/>
                </a:lnTo>
                <a:lnTo>
                  <a:pt x="685208" y="1560"/>
                </a:lnTo>
                <a:lnTo>
                  <a:pt x="637823" y="6176"/>
                </a:lnTo>
                <a:lnTo>
                  <a:pt x="591367" y="13752"/>
                </a:lnTo>
                <a:lnTo>
                  <a:pt x="545936" y="24191"/>
                </a:lnTo>
                <a:lnTo>
                  <a:pt x="501627" y="37395"/>
                </a:lnTo>
                <a:lnTo>
                  <a:pt x="458537" y="53269"/>
                </a:lnTo>
                <a:lnTo>
                  <a:pt x="416762" y="71716"/>
                </a:lnTo>
                <a:lnTo>
                  <a:pt x="376400" y="92638"/>
                </a:lnTo>
                <a:lnTo>
                  <a:pt x="337546" y="115940"/>
                </a:lnTo>
                <a:lnTo>
                  <a:pt x="300298" y="141524"/>
                </a:lnTo>
                <a:lnTo>
                  <a:pt x="264752" y="169294"/>
                </a:lnTo>
                <a:lnTo>
                  <a:pt x="231005" y="199153"/>
                </a:lnTo>
                <a:lnTo>
                  <a:pt x="199153" y="231005"/>
                </a:lnTo>
                <a:lnTo>
                  <a:pt x="169294" y="264752"/>
                </a:lnTo>
                <a:lnTo>
                  <a:pt x="141524" y="300298"/>
                </a:lnTo>
                <a:lnTo>
                  <a:pt x="115940" y="337546"/>
                </a:lnTo>
                <a:lnTo>
                  <a:pt x="92638" y="376400"/>
                </a:lnTo>
                <a:lnTo>
                  <a:pt x="71716" y="416762"/>
                </a:lnTo>
                <a:lnTo>
                  <a:pt x="53269" y="458537"/>
                </a:lnTo>
                <a:lnTo>
                  <a:pt x="37395" y="501627"/>
                </a:lnTo>
                <a:lnTo>
                  <a:pt x="24191" y="545936"/>
                </a:lnTo>
                <a:lnTo>
                  <a:pt x="13752" y="591367"/>
                </a:lnTo>
                <a:lnTo>
                  <a:pt x="6176" y="637823"/>
                </a:lnTo>
                <a:lnTo>
                  <a:pt x="1560" y="685208"/>
                </a:lnTo>
                <a:lnTo>
                  <a:pt x="0" y="733425"/>
                </a:lnTo>
                <a:lnTo>
                  <a:pt x="1560" y="781641"/>
                </a:lnTo>
                <a:lnTo>
                  <a:pt x="6176" y="829026"/>
                </a:lnTo>
                <a:lnTo>
                  <a:pt x="13752" y="875482"/>
                </a:lnTo>
                <a:lnTo>
                  <a:pt x="24191" y="920913"/>
                </a:lnTo>
                <a:lnTo>
                  <a:pt x="37395" y="965222"/>
                </a:lnTo>
                <a:lnTo>
                  <a:pt x="53269" y="1008312"/>
                </a:lnTo>
                <a:lnTo>
                  <a:pt x="71716" y="1050087"/>
                </a:lnTo>
                <a:lnTo>
                  <a:pt x="92638" y="1090449"/>
                </a:lnTo>
                <a:lnTo>
                  <a:pt x="115940" y="1129303"/>
                </a:lnTo>
                <a:lnTo>
                  <a:pt x="141524" y="1166551"/>
                </a:lnTo>
                <a:lnTo>
                  <a:pt x="169294" y="1202097"/>
                </a:lnTo>
                <a:lnTo>
                  <a:pt x="199153" y="1235844"/>
                </a:lnTo>
                <a:lnTo>
                  <a:pt x="231005" y="1267696"/>
                </a:lnTo>
                <a:lnTo>
                  <a:pt x="264752" y="1297555"/>
                </a:lnTo>
                <a:lnTo>
                  <a:pt x="300298" y="1325325"/>
                </a:lnTo>
                <a:lnTo>
                  <a:pt x="337546" y="1350909"/>
                </a:lnTo>
                <a:lnTo>
                  <a:pt x="376400" y="1374211"/>
                </a:lnTo>
                <a:lnTo>
                  <a:pt x="416762" y="1395133"/>
                </a:lnTo>
                <a:lnTo>
                  <a:pt x="458537" y="1413580"/>
                </a:lnTo>
                <a:lnTo>
                  <a:pt x="501627" y="1429454"/>
                </a:lnTo>
                <a:lnTo>
                  <a:pt x="545936" y="1442658"/>
                </a:lnTo>
                <a:lnTo>
                  <a:pt x="591367" y="1453097"/>
                </a:lnTo>
                <a:lnTo>
                  <a:pt x="637823" y="1460673"/>
                </a:lnTo>
                <a:lnTo>
                  <a:pt x="685208" y="1465289"/>
                </a:lnTo>
                <a:lnTo>
                  <a:pt x="733425" y="1466850"/>
                </a:lnTo>
                <a:lnTo>
                  <a:pt x="2495550" y="1466850"/>
                </a:lnTo>
                <a:lnTo>
                  <a:pt x="2543766" y="1465289"/>
                </a:lnTo>
                <a:lnTo>
                  <a:pt x="2591151" y="1460673"/>
                </a:lnTo>
                <a:lnTo>
                  <a:pt x="2637607" y="1453097"/>
                </a:lnTo>
                <a:lnTo>
                  <a:pt x="2683038" y="1442658"/>
                </a:lnTo>
                <a:lnTo>
                  <a:pt x="2727347" y="1429454"/>
                </a:lnTo>
                <a:lnTo>
                  <a:pt x="2770437" y="1413580"/>
                </a:lnTo>
                <a:lnTo>
                  <a:pt x="2812212" y="1395133"/>
                </a:lnTo>
                <a:lnTo>
                  <a:pt x="2852574" y="1374211"/>
                </a:lnTo>
                <a:lnTo>
                  <a:pt x="2891428" y="1350909"/>
                </a:lnTo>
                <a:lnTo>
                  <a:pt x="2928676" y="1325325"/>
                </a:lnTo>
                <a:lnTo>
                  <a:pt x="2964222" y="1297555"/>
                </a:lnTo>
                <a:lnTo>
                  <a:pt x="2997969" y="1267696"/>
                </a:lnTo>
                <a:lnTo>
                  <a:pt x="3029821" y="1235844"/>
                </a:lnTo>
                <a:lnTo>
                  <a:pt x="3059680" y="1202097"/>
                </a:lnTo>
                <a:lnTo>
                  <a:pt x="3087450" y="1166551"/>
                </a:lnTo>
                <a:lnTo>
                  <a:pt x="3113034" y="1129303"/>
                </a:lnTo>
                <a:lnTo>
                  <a:pt x="3136336" y="1090449"/>
                </a:lnTo>
                <a:lnTo>
                  <a:pt x="3157258" y="1050087"/>
                </a:lnTo>
                <a:lnTo>
                  <a:pt x="3175705" y="1008312"/>
                </a:lnTo>
                <a:lnTo>
                  <a:pt x="3191579" y="965222"/>
                </a:lnTo>
                <a:lnTo>
                  <a:pt x="3204783" y="920913"/>
                </a:lnTo>
                <a:lnTo>
                  <a:pt x="3215222" y="875482"/>
                </a:lnTo>
                <a:lnTo>
                  <a:pt x="3222798" y="829026"/>
                </a:lnTo>
                <a:lnTo>
                  <a:pt x="3227414" y="781641"/>
                </a:lnTo>
                <a:lnTo>
                  <a:pt x="3228975" y="733425"/>
                </a:lnTo>
                <a:lnTo>
                  <a:pt x="3227414" y="685208"/>
                </a:lnTo>
                <a:lnTo>
                  <a:pt x="3222798" y="637823"/>
                </a:lnTo>
                <a:lnTo>
                  <a:pt x="3215222" y="591367"/>
                </a:lnTo>
                <a:lnTo>
                  <a:pt x="3204783" y="545936"/>
                </a:lnTo>
                <a:lnTo>
                  <a:pt x="3191579" y="501627"/>
                </a:lnTo>
                <a:lnTo>
                  <a:pt x="3175705" y="458537"/>
                </a:lnTo>
                <a:lnTo>
                  <a:pt x="3157258" y="416762"/>
                </a:lnTo>
                <a:lnTo>
                  <a:pt x="3136336" y="376400"/>
                </a:lnTo>
                <a:lnTo>
                  <a:pt x="3113034" y="337546"/>
                </a:lnTo>
                <a:lnTo>
                  <a:pt x="3087450" y="300298"/>
                </a:lnTo>
                <a:lnTo>
                  <a:pt x="3059680" y="264752"/>
                </a:lnTo>
                <a:lnTo>
                  <a:pt x="3029821" y="231005"/>
                </a:lnTo>
                <a:lnTo>
                  <a:pt x="2997969" y="199153"/>
                </a:lnTo>
                <a:lnTo>
                  <a:pt x="2964222" y="169294"/>
                </a:lnTo>
                <a:lnTo>
                  <a:pt x="2928676" y="141524"/>
                </a:lnTo>
                <a:lnTo>
                  <a:pt x="2891428" y="115940"/>
                </a:lnTo>
                <a:lnTo>
                  <a:pt x="2852574" y="92638"/>
                </a:lnTo>
                <a:lnTo>
                  <a:pt x="2812212" y="71716"/>
                </a:lnTo>
                <a:lnTo>
                  <a:pt x="2770437" y="53269"/>
                </a:lnTo>
                <a:lnTo>
                  <a:pt x="2727347" y="37395"/>
                </a:lnTo>
                <a:lnTo>
                  <a:pt x="2683038" y="24191"/>
                </a:lnTo>
                <a:lnTo>
                  <a:pt x="2637607" y="13752"/>
                </a:lnTo>
                <a:lnTo>
                  <a:pt x="2591151" y="6176"/>
                </a:lnTo>
                <a:lnTo>
                  <a:pt x="2543766" y="1560"/>
                </a:lnTo>
                <a:lnTo>
                  <a:pt x="2495550" y="0"/>
                </a:lnTo>
                <a:close/>
              </a:path>
            </a:pathLst>
          </a:custGeom>
          <a:solidFill>
            <a:srgbClr val="0069ED"/>
          </a:solidFill>
        </p:spPr>
        <p:txBody>
          <a:bodyPr wrap="square" lIns="0" tIns="0" rIns="0" bIns="0" rtlCol="0"/>
          <a:lstStyle/>
          <a:p>
            <a:endParaRPr/>
          </a:p>
        </p:txBody>
      </p:sp>
      <p:sp>
        <p:nvSpPr>
          <p:cNvPr id="27" name="object 27"/>
          <p:cNvSpPr txBox="1">
            <a:spLocks noGrp="1"/>
          </p:cNvSpPr>
          <p:nvPr>
            <p:ph type="title"/>
          </p:nvPr>
        </p:nvSpPr>
        <p:spPr>
          <a:xfrm>
            <a:off x="5503290" y="1615820"/>
            <a:ext cx="2200275" cy="1097915"/>
          </a:xfrm>
          <a:prstGeom prst="rect">
            <a:avLst/>
          </a:prstGeom>
        </p:spPr>
        <p:txBody>
          <a:bodyPr vert="horz" wrap="square" lIns="0" tIns="16510" rIns="0" bIns="0" rtlCol="0">
            <a:spAutoFit/>
          </a:bodyPr>
          <a:lstStyle/>
          <a:p>
            <a:pPr marL="355600" marR="5080" indent="-343535">
              <a:lnSpc>
                <a:spcPct val="100000"/>
              </a:lnSpc>
              <a:spcBef>
                <a:spcPts val="130"/>
              </a:spcBef>
            </a:pPr>
            <a:r>
              <a:rPr sz="3500" spc="-70" dirty="0">
                <a:solidFill>
                  <a:srgbClr val="FFFFFF"/>
                </a:solidFill>
              </a:rPr>
              <a:t>Trân</a:t>
            </a:r>
            <a:r>
              <a:rPr sz="3500" spc="-165" dirty="0">
                <a:solidFill>
                  <a:srgbClr val="FFFFFF"/>
                </a:solidFill>
              </a:rPr>
              <a:t> </a:t>
            </a:r>
            <a:r>
              <a:rPr sz="3500" spc="-20" dirty="0">
                <a:solidFill>
                  <a:srgbClr val="FFFFFF"/>
                </a:solidFill>
              </a:rPr>
              <a:t>trọng </a:t>
            </a:r>
            <a:r>
              <a:rPr sz="3500" spc="-100" dirty="0">
                <a:solidFill>
                  <a:srgbClr val="FFFFFF"/>
                </a:solidFill>
              </a:rPr>
              <a:t>cảm</a:t>
            </a:r>
            <a:r>
              <a:rPr sz="3500" spc="-140" dirty="0">
                <a:solidFill>
                  <a:srgbClr val="FFFFFF"/>
                </a:solidFill>
              </a:rPr>
              <a:t> </a:t>
            </a:r>
            <a:r>
              <a:rPr sz="3500" spc="-305" dirty="0">
                <a:solidFill>
                  <a:srgbClr val="FFFFFF"/>
                </a:solidFill>
              </a:rPr>
              <a:t>ơn</a:t>
            </a:r>
            <a:endParaRPr sz="3500"/>
          </a:p>
        </p:txBody>
      </p:sp>
      <p:grpSp>
        <p:nvGrpSpPr>
          <p:cNvPr id="28" name="object 28"/>
          <p:cNvGrpSpPr/>
          <p:nvPr/>
        </p:nvGrpSpPr>
        <p:grpSpPr>
          <a:xfrm>
            <a:off x="1257300" y="1162050"/>
            <a:ext cx="3686175" cy="2819400"/>
            <a:chOff x="1257300" y="1162050"/>
            <a:chExt cx="3686175" cy="2819400"/>
          </a:xfrm>
        </p:grpSpPr>
        <p:pic>
          <p:nvPicPr>
            <p:cNvPr id="29" name="object 29"/>
            <p:cNvPicPr/>
            <p:nvPr/>
          </p:nvPicPr>
          <p:blipFill>
            <a:blip r:embed="rId14" cstate="print"/>
            <a:stretch>
              <a:fillRect/>
            </a:stretch>
          </p:blipFill>
          <p:spPr>
            <a:xfrm>
              <a:off x="1409700" y="1314450"/>
              <a:ext cx="3381375" cy="2514600"/>
            </a:xfrm>
            <a:prstGeom prst="rect">
              <a:avLst/>
            </a:prstGeom>
          </p:spPr>
        </p:pic>
        <p:sp>
          <p:nvSpPr>
            <p:cNvPr id="30" name="object 30"/>
            <p:cNvSpPr/>
            <p:nvPr/>
          </p:nvSpPr>
          <p:spPr>
            <a:xfrm>
              <a:off x="1333500" y="1238250"/>
              <a:ext cx="3533775" cy="2667000"/>
            </a:xfrm>
            <a:custGeom>
              <a:avLst/>
              <a:gdLst/>
              <a:ahLst/>
              <a:cxnLst/>
              <a:rect l="l" t="t" r="r" b="b"/>
              <a:pathLst>
                <a:path w="3533775" h="2667000">
                  <a:moveTo>
                    <a:pt x="146812" y="0"/>
                  </a:moveTo>
                  <a:lnTo>
                    <a:pt x="3387344" y="0"/>
                  </a:lnTo>
                  <a:lnTo>
                    <a:pt x="3414014" y="2794"/>
                  </a:lnTo>
                  <a:lnTo>
                    <a:pt x="3467480" y="25146"/>
                  </a:lnTo>
                  <a:lnTo>
                    <a:pt x="3509010" y="67437"/>
                  </a:lnTo>
                  <a:lnTo>
                    <a:pt x="3530980" y="120141"/>
                  </a:lnTo>
                  <a:lnTo>
                    <a:pt x="3533775" y="146812"/>
                  </a:lnTo>
                  <a:lnTo>
                    <a:pt x="3533775" y="2520569"/>
                  </a:lnTo>
                  <a:lnTo>
                    <a:pt x="3522217" y="2575052"/>
                  </a:lnTo>
                  <a:lnTo>
                    <a:pt x="3490467" y="2623693"/>
                  </a:lnTo>
                  <a:lnTo>
                    <a:pt x="3441827" y="2655430"/>
                  </a:lnTo>
                  <a:lnTo>
                    <a:pt x="3387344" y="2667000"/>
                  </a:lnTo>
                  <a:lnTo>
                    <a:pt x="146812" y="2667000"/>
                  </a:lnTo>
                  <a:lnTo>
                    <a:pt x="92328" y="2655430"/>
                  </a:lnTo>
                  <a:lnTo>
                    <a:pt x="44450" y="2624201"/>
                  </a:lnTo>
                  <a:lnTo>
                    <a:pt x="11556" y="2575052"/>
                  </a:lnTo>
                  <a:lnTo>
                    <a:pt x="0" y="2520441"/>
                  </a:lnTo>
                  <a:lnTo>
                    <a:pt x="0" y="146430"/>
                  </a:lnTo>
                  <a:lnTo>
                    <a:pt x="11556" y="92328"/>
                  </a:lnTo>
                  <a:lnTo>
                    <a:pt x="43941" y="43941"/>
                  </a:lnTo>
                  <a:lnTo>
                    <a:pt x="92328" y="11557"/>
                  </a:lnTo>
                  <a:lnTo>
                    <a:pt x="146812" y="0"/>
                  </a:lnTo>
                  <a:close/>
                </a:path>
              </a:pathLst>
            </a:custGeom>
            <a:ln w="152400">
              <a:solidFill>
                <a:srgbClr val="253138"/>
              </a:solidFill>
            </a:ln>
          </p:spPr>
          <p:txBody>
            <a:bodyPr wrap="square" lIns="0" tIns="0" rIns="0" bIns="0" rtlCol="0"/>
            <a:lstStyle/>
            <a:p>
              <a:endParaRPr/>
            </a:p>
          </p:txBody>
        </p:sp>
      </p:grpSp>
    </p:spTree>
    <p:extLst>
      <p:ext uri="{BB962C8B-B14F-4D97-AF65-F5344CB8AC3E}">
        <p14:creationId xmlns:p14="http://schemas.microsoft.com/office/powerpoint/2010/main" val="1409369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3" name="Picture 2"/>
          <p:cNvPicPr>
            <a:picLocks noChangeAspect="1"/>
          </p:cNvPicPr>
          <p:nvPr/>
        </p:nvPicPr>
        <p:blipFill>
          <a:blip r:embed="rId3"/>
          <a:stretch>
            <a:fillRect/>
          </a:stretch>
        </p:blipFill>
        <p:spPr>
          <a:xfrm>
            <a:off x="0" y="603612"/>
            <a:ext cx="9144000" cy="4539887"/>
          </a:xfrm>
          <a:prstGeom prst="rect">
            <a:avLst/>
          </a:prstGeom>
        </p:spPr>
      </p:pic>
    </p:spTree>
    <p:extLst>
      <p:ext uri="{BB962C8B-B14F-4D97-AF65-F5344CB8AC3E}">
        <p14:creationId xmlns:p14="http://schemas.microsoft.com/office/powerpoint/2010/main" val="1944806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579374"/>
            <a:ext cx="4754941" cy="2373376"/>
          </a:xfrm>
          <a:prstGeom prst="rect">
            <a:avLst/>
          </a:prstGeom>
        </p:spPr>
      </p:pic>
      <p:sp>
        <p:nvSpPr>
          <p:cNvPr id="3" name="Rectangle 2"/>
          <p:cNvSpPr/>
          <p:nvPr/>
        </p:nvSpPr>
        <p:spPr>
          <a:xfrm>
            <a:off x="4754941" y="256208"/>
            <a:ext cx="4389059" cy="2585323"/>
          </a:xfrm>
          <a:prstGeom prst="rect">
            <a:avLst/>
          </a:prstGeom>
        </p:spPr>
        <p:txBody>
          <a:bodyPr wrap="square">
            <a:spAutoFit/>
          </a:bodyPr>
          <a:lstStyle/>
          <a:p>
            <a:pPr algn="l"/>
            <a:endParaRPr lang="en-US" sz="1800" b="0" i="0" u="none" strike="noStrike" baseline="0" smtClean="0">
              <a:solidFill>
                <a:srgbClr val="000000"/>
              </a:solidFill>
            </a:endParaRPr>
          </a:p>
          <a:p>
            <a:pPr algn="just"/>
            <a:r>
              <a:rPr lang="en-US" sz="1800" b="1" i="1" u="none" strike="noStrike" baseline="0" err="1" smtClean="0">
                <a:solidFill>
                  <a:srgbClr val="FF0000"/>
                </a:solidFill>
                <a:latin typeface="Times New Roman" panose="02020603050405020304" pitchFamily="18" charset="0"/>
                <a:cs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cs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cs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cs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cs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cs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cs typeface="Times New Roman" panose="02020603050405020304" pitchFamily="18" charset="0"/>
              </a:rPr>
              <a:t>biết</a:t>
            </a:r>
            <a:r>
              <a:rPr lang="en-US" sz="1800" b="1" i="1" u="none" strike="noStrike" baseline="0" smtClean="0">
                <a:solidFill>
                  <a:srgbClr val="FF0000"/>
                </a:solidFill>
                <a:latin typeface="Times New Roman" panose="02020603050405020304" pitchFamily="18" charset="0"/>
                <a:cs typeface="Times New Roman" panose="02020603050405020304" pitchFamily="18" charset="0"/>
              </a:rPr>
              <a:t> </a:t>
            </a:r>
          </a:p>
          <a:p>
            <a:pPr algn="just"/>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Thời gian gọi thường rất ngắn chỉ vài giây</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vi-VN" sz="1800" u="none" strike="noStrike" baseline="0" smtClean="0">
                <a:solidFill>
                  <a:schemeClr val="tx1"/>
                </a:solidFill>
                <a:latin typeface="Times New Roman" panose="02020603050405020304" pitchFamily="18" charset="0"/>
                <a:cs typeface="Times New Roman" panose="02020603050405020304" pitchFamily="18" charset="0"/>
              </a:rPr>
              <a:t>Khuôn mặt thiếu tính cảm xúc và khá "trơ" khi nói</a:t>
            </a:r>
            <a:endParaRPr lang="en-US" sz="1800" u="none" strike="noStrike" baseline="0" smtClean="0">
              <a:solidFill>
                <a:schemeClr val="tx1"/>
              </a:solidFill>
              <a:latin typeface="Times New Roman" panose="02020603050405020304" pitchFamily="18" charset="0"/>
              <a:cs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Âm</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thanh</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cũng</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là</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một</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vấn</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đề</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có</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thể</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xảy</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ra</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trong</a:t>
            </a:r>
            <a:r>
              <a:rPr lang="en-US" sz="1800" u="none" strike="noStrike" baseline="0" smtClean="0">
                <a:solidFill>
                  <a:schemeClr val="tx1"/>
                </a:solidFill>
                <a:latin typeface="Times New Roman" panose="02020603050405020304" pitchFamily="18" charset="0"/>
                <a:cs typeface="Times New Roman" panose="02020603050405020304" pitchFamily="18" charset="0"/>
              </a:rPr>
              <a:t> video</a:t>
            </a:r>
          </a:p>
          <a:p>
            <a:pPr algn="just"/>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Ngắt</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giữa</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chừng</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bảo</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là</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mất</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sóng</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sóng</a:t>
            </a:r>
            <a:r>
              <a:rPr lang="en-US" sz="180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cs typeface="Times New Roman" panose="02020603050405020304" pitchFamily="18" charset="0"/>
              </a:rPr>
              <a:t>yếu</a:t>
            </a:r>
            <a:r>
              <a:rPr lang="en-US" sz="1800" u="none" strike="noStrike" baseline="0" smtClean="0">
                <a:solidFill>
                  <a:schemeClr val="tx1"/>
                </a:solidFill>
                <a:latin typeface="Times New Roman" panose="02020603050405020304" pitchFamily="18" charset="0"/>
                <a:cs typeface="Times New Roman" panose="02020603050405020304" pitchFamily="18" charset="0"/>
              </a:rPr>
              <a:t>...</a:t>
            </a:r>
          </a:p>
        </p:txBody>
      </p:sp>
      <p:sp>
        <p:nvSpPr>
          <p:cNvPr id="4" name="Rectangle 3"/>
          <p:cNvSpPr/>
          <p:nvPr/>
        </p:nvSpPr>
        <p:spPr>
          <a:xfrm>
            <a:off x="-69932" y="2660363"/>
            <a:ext cx="6089732" cy="1723549"/>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pPr algn="just"/>
            <a:r>
              <a:rPr lang="en-US" sz="1800" b="1" i="1" u="none" strike="noStrike" baseline="0" err="1" smtClean="0">
                <a:solidFill>
                  <a:srgbClr val="FF0000"/>
                </a:solidFill>
                <a:latin typeface="Times New Roman" panose="02020603050405020304" pitchFamily="18" charset="0"/>
              </a:rPr>
              <a:t>Biện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pháp</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phòng</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tránh</a:t>
            </a:r>
            <a:endParaRPr lang="en-US" b="1" i="1">
              <a:solidFill>
                <a:srgbClr val="FF0000"/>
              </a:solidFill>
              <a:latin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rPr>
              <a:t>-</a:t>
            </a:r>
            <a:r>
              <a:rPr lang="en-US" sz="1800" u="none" strike="noStrike" smtClean="0">
                <a:solidFill>
                  <a:schemeClr val="tx1"/>
                </a:solidFill>
                <a:latin typeface="Times New Roman" panose="02020603050405020304" pitchFamily="18" charset="0"/>
              </a:rPr>
              <a:t> </a:t>
            </a:r>
            <a:r>
              <a:rPr lang="vi-VN" sz="1800" u="none" strike="noStrike" smtClean="0">
                <a:solidFill>
                  <a:schemeClr val="tx1"/>
                </a:solidFill>
                <a:latin typeface="Times New Roman" panose="02020603050405020304" pitchFamily="18" charset="0"/>
              </a:rPr>
              <a:t>Liên lạc trực tiếp với người thân, bạn bè</a:t>
            </a:r>
            <a:endParaRPr lang="en-US" sz="1800" u="none" strike="noStrike" smtClean="0">
              <a:solidFill>
                <a:schemeClr val="tx1"/>
              </a:solidFill>
              <a:latin typeface="Times New Roman" panose="02020603050405020304" pitchFamily="18" charset="0"/>
            </a:endParaRPr>
          </a:p>
          <a:p>
            <a:pPr algn="just"/>
            <a:r>
              <a:rPr lang="vi-VN" sz="1800" u="none" strike="noStrike" baseline="0" smtClean="0">
                <a:solidFill>
                  <a:schemeClr val="tx1"/>
                </a:solidFill>
                <a:latin typeface="Times New Roman" panose="02020603050405020304" pitchFamily="18" charset="0"/>
              </a:rPr>
              <a:t>- Kiểm tra kỹ số tài khoản được yêu cầu chuyển tiền</a:t>
            </a:r>
            <a:endParaRPr lang="en-US" sz="1800" u="none" strike="noStrike" baseline="0" smtClean="0">
              <a:solidFill>
                <a:schemeClr val="tx1"/>
              </a:solidFill>
              <a:latin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rPr>
              <a:t>- </a:t>
            </a:r>
            <a:r>
              <a:rPr lang="vi-VN" sz="1800" u="none" strike="noStrike" baseline="0" smtClean="0">
                <a:solidFill>
                  <a:schemeClr val="tx1"/>
                </a:solidFill>
                <a:latin typeface="Times New Roman" panose="02020603050405020304" pitchFamily="18" charset="0"/>
              </a:rPr>
              <a:t>Nếu cuộc gọi từ người tự xưng là đại diện cho ngân hàng, hãy gác máy và gọi trực tiếp cho ngân hàng</a:t>
            </a:r>
            <a:endParaRPr lang="en-US" sz="1800" u="none" strike="noStrike" baseline="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1795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3" name="Picture 2"/>
          <p:cNvPicPr>
            <a:picLocks noChangeAspect="1"/>
          </p:cNvPicPr>
          <p:nvPr/>
        </p:nvPicPr>
        <p:blipFill>
          <a:blip r:embed="rId3"/>
          <a:stretch>
            <a:fillRect/>
          </a:stretch>
        </p:blipFill>
        <p:spPr>
          <a:xfrm>
            <a:off x="1" y="579374"/>
            <a:ext cx="4571999" cy="2282063"/>
          </a:xfrm>
          <a:prstGeom prst="rect">
            <a:avLst/>
          </a:prstGeom>
        </p:spPr>
      </p:pic>
      <p:sp>
        <p:nvSpPr>
          <p:cNvPr id="2" name="Rectangle 1"/>
          <p:cNvSpPr/>
          <p:nvPr/>
        </p:nvSpPr>
        <p:spPr>
          <a:xfrm>
            <a:off x="4572000" y="271597"/>
            <a:ext cx="4572000" cy="2000548"/>
          </a:xfrm>
          <a:prstGeom prst="rect">
            <a:avLst/>
          </a:prstGeom>
        </p:spPr>
        <p:txBody>
          <a:bodyPr>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pPr algn="just"/>
            <a:r>
              <a:rPr lang="en-US" smtClean="0">
                <a:solidFill>
                  <a:schemeClr val="tx1"/>
                </a:solidFill>
                <a:latin typeface="Times New Roman" panose="02020603050405020304" pitchFamily="18" charset="0"/>
              </a:rPr>
              <a:t>- </a:t>
            </a:r>
            <a:r>
              <a:rPr lang="vi-VN" smtClean="0">
                <a:solidFill>
                  <a:schemeClr val="tx1"/>
                </a:solidFill>
                <a:latin typeface="Times New Roman" panose="02020603050405020304" pitchFamily="18" charset="0"/>
              </a:rPr>
              <a:t>Thủ đoạn của các đối tượng lừa đảo là mua hàng số lượng lớn, sau đó vay thêm tiền mặt của nạn nhân rồi chuyển khoản trả</a:t>
            </a:r>
            <a:endParaRPr lang="en-US" smtClean="0">
              <a:solidFill>
                <a:schemeClr val="tx1"/>
              </a:solidFill>
              <a:latin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rPr>
              <a:t>- </a:t>
            </a:r>
            <a:r>
              <a:rPr lang="vi-VN" sz="1800" u="none" strike="noStrike" baseline="0" smtClean="0">
                <a:solidFill>
                  <a:schemeClr val="tx1"/>
                </a:solidFill>
                <a:latin typeface="Times New Roman" panose="02020603050405020304" pitchFamily="18" charset="0"/>
              </a:rPr>
              <a:t>Các đối tượng đề nghị chuyển khoản theo hình thức Internet Banking cho người bán hàng</a:t>
            </a:r>
            <a:endParaRPr lang="en-US" sz="1800" u="none" strike="noStrike" baseline="0" smtClean="0">
              <a:solidFill>
                <a:schemeClr val="tx1"/>
              </a:solidFill>
              <a:latin typeface="Times New Roman" panose="02020603050405020304" pitchFamily="18" charset="0"/>
            </a:endParaRPr>
          </a:p>
        </p:txBody>
      </p:sp>
      <p:sp>
        <p:nvSpPr>
          <p:cNvPr id="4" name="Rectangle 3"/>
          <p:cNvSpPr/>
          <p:nvPr/>
        </p:nvSpPr>
        <p:spPr>
          <a:xfrm>
            <a:off x="0" y="2890127"/>
            <a:ext cx="6705600" cy="1477328"/>
          </a:xfrm>
          <a:prstGeom prst="rect">
            <a:avLst/>
          </a:prstGeom>
        </p:spPr>
        <p:txBody>
          <a:bodyPr wrap="square">
            <a:spAutoFit/>
          </a:bodyPr>
          <a:lstStyle/>
          <a:p>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K</a:t>
            </a:r>
            <a:r>
              <a:rPr lang="vi-VN" smtClean="0">
                <a:solidFill>
                  <a:schemeClr val="tx1"/>
                </a:solidFill>
                <a:latin typeface="Times New Roman" panose="02020603050405020304" pitchFamily="18" charset="0"/>
                <a:cs typeface="Times New Roman" panose="02020603050405020304" pitchFamily="18" charset="0"/>
              </a:rPr>
              <a:t>hông giao hàng hóa cho bất kỳ ai khi chưa nhận được tiền trong tài khoản ngân hàng</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Người tham gia giao dịch nên chờ thông báo đã nhận được tiền từ ngân hàng</a:t>
            </a:r>
            <a:endParaRPr lang="en-US"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2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0" y="579374"/>
            <a:ext cx="4648200" cy="2320097"/>
          </a:xfrm>
          <a:prstGeom prst="rect">
            <a:avLst/>
          </a:prstGeom>
        </p:spPr>
      </p:pic>
      <p:sp>
        <p:nvSpPr>
          <p:cNvPr id="3" name="Rectangle 2"/>
          <p:cNvSpPr/>
          <p:nvPr/>
        </p:nvSpPr>
        <p:spPr>
          <a:xfrm>
            <a:off x="4648200" y="271597"/>
            <a:ext cx="4572000" cy="2554545"/>
          </a:xfrm>
          <a:prstGeom prst="rect">
            <a:avLst/>
          </a:prstGeom>
        </p:spPr>
        <p:txBody>
          <a:bodyPr>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biết</a:t>
            </a:r>
            <a:endParaRPr lang="en-US" sz="1800" b="1" i="1" u="none" strike="noStrike" baseline="0" smtClean="0">
              <a:solidFill>
                <a:srgbClr val="FF0000"/>
              </a:solidFill>
              <a:latin typeface="Times New Roman" panose="02020603050405020304" pitchFamily="18" charset="0"/>
            </a:endParaRPr>
          </a:p>
          <a:p>
            <a:pPr algn="just"/>
            <a:r>
              <a:rPr lang="en-US" smtClean="0">
                <a:solidFill>
                  <a:schemeClr val="tx1"/>
                </a:solidFill>
                <a:latin typeface="Times New Roman" panose="02020603050405020304" pitchFamily="18" charset="0"/>
              </a:rPr>
              <a:t>- </a:t>
            </a:r>
            <a:r>
              <a:rPr lang="vi-VN" smtClean="0">
                <a:solidFill>
                  <a:schemeClr val="tx1"/>
                </a:solidFill>
                <a:latin typeface="Times New Roman" panose="02020603050405020304" pitchFamily="18" charset="0"/>
              </a:rPr>
              <a:t>Các đối tượng lừa đảo tự xưng là giáo viên/ nhân viên y tế, gọi điện cho phụ huynh, học sinh thông báo rằng con em/ người thân họ đang cấp cứu trong tình trạng nguy kịch</a:t>
            </a:r>
            <a:endParaRPr lang="en-US">
              <a:solidFill>
                <a:schemeClr val="tx1"/>
              </a:solidFill>
              <a:latin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rPr>
              <a:t>- </a:t>
            </a:r>
            <a:r>
              <a:rPr lang="en-US">
                <a:solidFill>
                  <a:schemeClr val="tx1"/>
                </a:solidFill>
                <a:latin typeface="Times New Roman" panose="02020603050405020304" pitchFamily="18" charset="0"/>
              </a:rPr>
              <a:t>P</a:t>
            </a:r>
            <a:r>
              <a:rPr lang="vi-VN" sz="1800" u="none" strike="noStrike" baseline="0" smtClean="0">
                <a:solidFill>
                  <a:schemeClr val="tx1"/>
                </a:solidFill>
                <a:latin typeface="Times New Roman" panose="02020603050405020304" pitchFamily="18" charset="0"/>
              </a:rPr>
              <a:t>hụ huynh cần lưu ý như cách xưng hô khác thường ngày</a:t>
            </a:r>
            <a:endParaRPr lang="en-US" sz="1800" u="none" strike="noStrike" baseline="0" smtClean="0">
              <a:solidFill>
                <a:schemeClr val="tx1"/>
              </a:solidFill>
              <a:latin typeface="Times New Roman" panose="02020603050405020304" pitchFamily="18" charset="0"/>
            </a:endParaRPr>
          </a:p>
          <a:p>
            <a:r>
              <a:rPr lang="en-US" sz="1800" b="1" i="1" u="none" strike="noStrike" baseline="0" smtClean="0">
                <a:solidFill>
                  <a:srgbClr val="FF0000"/>
                </a:solidFill>
                <a:latin typeface="Times New Roman" panose="02020603050405020304" pitchFamily="18" charset="0"/>
              </a:rPr>
              <a:t> </a:t>
            </a:r>
            <a:endParaRPr lang="en-US" sz="1800" b="0" i="0" u="none" strike="noStrike" baseline="0" smtClean="0">
              <a:solidFill>
                <a:srgbClr val="FF0000"/>
              </a:solidFill>
              <a:latin typeface="Times New Roman" panose="02020603050405020304" pitchFamily="18" charset="0"/>
            </a:endParaRPr>
          </a:p>
        </p:txBody>
      </p:sp>
      <p:sp>
        <p:nvSpPr>
          <p:cNvPr id="5" name="Rectangle 4"/>
          <p:cNvSpPr/>
          <p:nvPr/>
        </p:nvSpPr>
        <p:spPr>
          <a:xfrm>
            <a:off x="0" y="2890127"/>
            <a:ext cx="9144000" cy="1477328"/>
          </a:xfrm>
          <a:prstGeom prst="rect">
            <a:avLst/>
          </a:prstGeom>
        </p:spPr>
        <p:txBody>
          <a:bodyPr wrap="square">
            <a:spAutoFit/>
          </a:bodyPr>
          <a:lstStyle/>
          <a:p>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Hạn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chế</a:t>
            </a:r>
            <a:r>
              <a:rPr lang="en-US" smtClean="0">
                <a:solidFill>
                  <a:schemeClr val="tx1"/>
                </a:solidFill>
                <a:latin typeface="Times New Roman" panose="02020603050405020304" pitchFamily="18" charset="0"/>
                <a:cs typeface="Times New Roman" panose="02020603050405020304" pitchFamily="18" charset="0"/>
              </a:rPr>
              <a:t> chia </a:t>
            </a:r>
            <a:r>
              <a:rPr lang="en-US" err="1" smtClean="0">
                <a:solidFill>
                  <a:schemeClr val="tx1"/>
                </a:solidFill>
                <a:latin typeface="Times New Roman" panose="02020603050405020304" pitchFamily="18" charset="0"/>
                <a:cs typeface="Times New Roman" panose="02020603050405020304" pitchFamily="18" charset="0"/>
              </a:rPr>
              <a:t>sẻ</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thông</a:t>
            </a:r>
            <a:r>
              <a:rPr lang="en-US" smtClean="0">
                <a:solidFill>
                  <a:schemeClr val="tx1"/>
                </a:solidFill>
                <a:latin typeface="Times New Roman" panose="02020603050405020304" pitchFamily="18" charset="0"/>
                <a:cs typeface="Times New Roman" panose="02020603050405020304" pitchFamily="18" charset="0"/>
              </a:rPr>
              <a:t> tin, </a:t>
            </a:r>
            <a:r>
              <a:rPr lang="en-US" err="1" smtClean="0">
                <a:solidFill>
                  <a:schemeClr val="tx1"/>
                </a:solidFill>
                <a:latin typeface="Times New Roman" panose="02020603050405020304" pitchFamily="18" charset="0"/>
                <a:cs typeface="Times New Roman" panose="02020603050405020304" pitchFamily="18" charset="0"/>
              </a:rPr>
              <a:t>hình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ảnh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cá</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nhân</a:t>
            </a:r>
            <a:r>
              <a:rPr lang="en-US" smtClean="0">
                <a:solidFill>
                  <a:schemeClr val="tx1"/>
                </a:solidFill>
                <a:latin typeface="Times New Roman" panose="02020603050405020304" pitchFamily="18" charset="0"/>
                <a:cs typeface="Times New Roman" panose="02020603050405020304" pitchFamily="18" charset="0"/>
              </a:rPr>
              <a:t>, con </a:t>
            </a:r>
            <a:r>
              <a:rPr lang="en-US" err="1" smtClean="0">
                <a:solidFill>
                  <a:schemeClr val="tx1"/>
                </a:solidFill>
                <a:latin typeface="Times New Roman" panose="02020603050405020304" pitchFamily="18" charset="0"/>
                <a:cs typeface="Times New Roman" panose="02020603050405020304" pitchFamily="18" charset="0"/>
              </a:rPr>
              <a:t>cái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danh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tính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của</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mình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lên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mạng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xã</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hội</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C</a:t>
            </a:r>
            <a:r>
              <a:rPr lang="vi-VN" smtClean="0">
                <a:solidFill>
                  <a:schemeClr val="tx1"/>
                </a:solidFill>
                <a:latin typeface="Times New Roman" panose="02020603050405020304" pitchFamily="18" charset="0"/>
                <a:cs typeface="Times New Roman" panose="02020603050405020304" pitchFamily="18" charset="0"/>
              </a:rPr>
              <a:t>ần bình tĩnh xác minh thông tin, xem xét một cách tỉnh táo, cẩn thận, không vội vã trả lời hay thực hiện theo nội dung mà đối tượng đưa ra</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Không cung cấp thông tin cá nhân, số điện thoại, số chứng minh thư (căn cước công dân)</a:t>
            </a:r>
            <a:endParaRPr lang="en-US"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3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3" name="Picture 2"/>
          <p:cNvPicPr>
            <a:picLocks noChangeAspect="1"/>
          </p:cNvPicPr>
          <p:nvPr/>
        </p:nvPicPr>
        <p:blipFill>
          <a:blip r:embed="rId3"/>
          <a:stretch>
            <a:fillRect/>
          </a:stretch>
        </p:blipFill>
        <p:spPr>
          <a:xfrm>
            <a:off x="0" y="666750"/>
            <a:ext cx="4572000" cy="2238375"/>
          </a:xfrm>
          <a:prstGeom prst="rect">
            <a:avLst/>
          </a:prstGeom>
        </p:spPr>
      </p:pic>
      <p:sp>
        <p:nvSpPr>
          <p:cNvPr id="4" name="Rectangle 3"/>
          <p:cNvSpPr/>
          <p:nvPr/>
        </p:nvSpPr>
        <p:spPr>
          <a:xfrm>
            <a:off x="4648200" y="271597"/>
            <a:ext cx="4572000" cy="3108543"/>
          </a:xfrm>
          <a:prstGeom prst="rect">
            <a:avLst/>
          </a:prstGeom>
        </p:spPr>
        <p:txBody>
          <a:bodyPr>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biết</a:t>
            </a:r>
            <a:endParaRPr lang="en-US" sz="1800" b="1" i="1" u="none" strike="noStrike" baseline="0" smtClean="0">
              <a:solidFill>
                <a:srgbClr val="FF0000"/>
              </a:solidFill>
              <a:latin typeface="Times New Roman" panose="02020603050405020304" pitchFamily="18" charset="0"/>
            </a:endParaRPr>
          </a:p>
          <a:p>
            <a:pPr algn="just"/>
            <a:r>
              <a:rPr lang="en-US" smtClean="0">
                <a:solidFill>
                  <a:schemeClr val="tx1"/>
                </a:solidFill>
                <a:latin typeface="Times New Roman" panose="02020603050405020304" pitchFamily="18" charset="0"/>
              </a:rPr>
              <a:t>- </a:t>
            </a:r>
            <a:r>
              <a:rPr lang="en-US">
                <a:solidFill>
                  <a:schemeClr val="tx1"/>
                </a:solidFill>
                <a:latin typeface="Times New Roman" panose="02020603050405020304" pitchFamily="18" charset="0"/>
              </a:rPr>
              <a:t>C</a:t>
            </a:r>
            <a:r>
              <a:rPr lang="vi-VN" smtClean="0">
                <a:solidFill>
                  <a:schemeClr val="tx1"/>
                </a:solidFill>
                <a:latin typeface="Times New Roman" panose="02020603050405020304" pitchFamily="18" charset="0"/>
              </a:rPr>
              <a:t>ác đối tượng lừa đảo sẽ kết bạn với phụ huynh và mời tham gia ứng tuyển người mẫu nhí cho hãng thời trang</a:t>
            </a:r>
            <a:endParaRPr lang="en-US">
              <a:solidFill>
                <a:schemeClr val="tx1"/>
              </a:solidFill>
              <a:latin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rPr>
              <a:t>- </a:t>
            </a:r>
            <a:r>
              <a:rPr lang="vi-VN" smtClean="0">
                <a:solidFill>
                  <a:schemeClr val="tx1"/>
                </a:solidFill>
                <a:latin typeface="Times New Roman" panose="02020603050405020304" pitchFamily="18" charset="0"/>
              </a:rPr>
              <a:t>Thử thách cho các phụ huynh khi muốn con mình tham gia vào ứng tuyển “người mẫu nhí” là chuyển khoản để mua sản phẩm hàng hiệu</a:t>
            </a:r>
            <a:endParaRPr lang="en-US" smtClean="0">
              <a:solidFill>
                <a:schemeClr val="tx1"/>
              </a:solidFill>
              <a:latin typeface="Times New Roman" panose="02020603050405020304" pitchFamily="18" charset="0"/>
            </a:endParaRPr>
          </a:p>
          <a:p>
            <a:pPr algn="just"/>
            <a:r>
              <a:rPr lang="en-US" sz="1800" u="none" strike="noStrike" baseline="0" smtClean="0">
                <a:solidFill>
                  <a:schemeClr val="tx1"/>
                </a:solidFill>
                <a:latin typeface="Times New Roman" panose="02020603050405020304" pitchFamily="18" charset="0"/>
              </a:rPr>
              <a:t>- </a:t>
            </a:r>
            <a:r>
              <a:rPr lang="en-US" err="1">
                <a:solidFill>
                  <a:schemeClr val="tx1"/>
                </a:solidFill>
                <a:latin typeface="Times New Roman" panose="02020603050405020304" pitchFamily="18" charset="0"/>
              </a:rPr>
              <a:t>T</a:t>
            </a:r>
            <a:r>
              <a:rPr lang="en-US" sz="1800" u="none" strike="noStrike" baseline="0" err="1" smtClean="0">
                <a:solidFill>
                  <a:schemeClr val="tx1"/>
                </a:solidFill>
                <a:latin typeface="Times New Roman" panose="02020603050405020304" pitchFamily="18" charset="0"/>
              </a:rPr>
              <a:t>rả</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hoa</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hồng</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và</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tiền</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làm</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nhiệm</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vụ</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để</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kích</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thích</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phụ</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huynh</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tham</a:t>
            </a:r>
            <a:r>
              <a:rPr lang="en-US" sz="1800" u="none" strike="noStrike" baseline="0" smtClean="0">
                <a:solidFill>
                  <a:schemeClr val="tx1"/>
                </a:solidFill>
                <a:latin typeface="Times New Roman" panose="02020603050405020304" pitchFamily="18" charset="0"/>
              </a:rPr>
              <a:t> </a:t>
            </a:r>
            <a:r>
              <a:rPr lang="en-US" sz="1800" u="none" strike="noStrike" baseline="0" err="1" smtClean="0">
                <a:solidFill>
                  <a:schemeClr val="tx1"/>
                </a:solidFill>
                <a:latin typeface="Times New Roman" panose="02020603050405020304" pitchFamily="18" charset="0"/>
              </a:rPr>
              <a:t>gia</a:t>
            </a:r>
            <a:endParaRPr lang="en-US" sz="1800" u="none" strike="noStrike" baseline="0" smtClean="0">
              <a:solidFill>
                <a:schemeClr val="tx1"/>
              </a:solidFill>
              <a:latin typeface="Times New Roman" panose="02020603050405020304" pitchFamily="18" charset="0"/>
            </a:endParaRPr>
          </a:p>
          <a:p>
            <a:r>
              <a:rPr lang="en-US" sz="1800" b="1" i="1" u="none" strike="noStrike" baseline="0" smtClean="0">
                <a:solidFill>
                  <a:srgbClr val="FF0000"/>
                </a:solidFill>
                <a:latin typeface="Times New Roman" panose="02020603050405020304" pitchFamily="18" charset="0"/>
              </a:rPr>
              <a:t> </a:t>
            </a:r>
            <a:endParaRPr lang="en-US" sz="1800" b="0" i="0" u="none" strike="noStrike" baseline="0" smtClean="0">
              <a:solidFill>
                <a:srgbClr val="FF0000"/>
              </a:solidFill>
              <a:latin typeface="Times New Roman" panose="02020603050405020304" pitchFamily="18" charset="0"/>
            </a:endParaRPr>
          </a:p>
        </p:txBody>
      </p:sp>
      <p:sp>
        <p:nvSpPr>
          <p:cNvPr id="5" name="Rectangle 4"/>
          <p:cNvSpPr/>
          <p:nvPr/>
        </p:nvSpPr>
        <p:spPr>
          <a:xfrm>
            <a:off x="0" y="2890127"/>
            <a:ext cx="7848600" cy="2031325"/>
          </a:xfrm>
          <a:prstGeom prst="rect">
            <a:avLst/>
          </a:prstGeom>
        </p:spPr>
        <p:txBody>
          <a:bodyPr wrap="square">
            <a:spAutoFit/>
          </a:bodyPr>
          <a:lstStyle/>
          <a:p>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Không cung cấp những thông tin cá nhân cho người lạ, người không quen biết trên không gian mạng; không kết bạn, không vào các nhóm Zalo, Facebook, Telegram… không quen biết</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Nên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kiểm</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tra</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giả</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đọc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ky</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nội</a:t>
            </a:r>
            <a:r>
              <a:rPr lang="en-US" smtClean="0">
                <a:solidFill>
                  <a:schemeClr val="tx1"/>
                </a:solidFill>
                <a:latin typeface="Times New Roman" panose="02020603050405020304" pitchFamily="18" charset="0"/>
                <a:cs typeface="Times New Roman" panose="02020603050405020304" pitchFamily="18" charset="0"/>
              </a:rPr>
              <a:t> dung </a:t>
            </a:r>
            <a:r>
              <a:rPr lang="en-US" err="1" smtClean="0">
                <a:solidFill>
                  <a:schemeClr val="tx1"/>
                </a:solidFill>
                <a:latin typeface="Times New Roman" panose="02020603050405020304" pitchFamily="18" charset="0"/>
                <a:cs typeface="Times New Roman" panose="02020603050405020304" pitchFamily="18" charset="0"/>
              </a:rPr>
              <a:t>để</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xác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định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thông</a:t>
            </a:r>
            <a:r>
              <a:rPr lang="en-US" smtClean="0">
                <a:solidFill>
                  <a:schemeClr val="tx1"/>
                </a:solidFill>
                <a:latin typeface="Times New Roman" panose="02020603050405020304" pitchFamily="18" charset="0"/>
                <a:cs typeface="Times New Roman" panose="02020603050405020304" pitchFamily="18" charset="0"/>
              </a:rPr>
              <a:t> tin </a:t>
            </a:r>
            <a:r>
              <a:rPr lang="en-US" err="1" smtClean="0">
                <a:solidFill>
                  <a:schemeClr val="tx1"/>
                </a:solidFill>
                <a:latin typeface="Times New Roman" panose="02020603050405020304" pitchFamily="18" charset="0"/>
                <a:cs typeface="Times New Roman" panose="02020603050405020304" pitchFamily="18" charset="0"/>
              </a:rPr>
              <a:t>thật</a:t>
            </a:r>
            <a:r>
              <a:rPr lang="en-US" smtClean="0">
                <a:solidFill>
                  <a:schemeClr val="tx1"/>
                </a:solidFill>
                <a:latin typeface="Times New Roman" panose="02020603050405020304" pitchFamily="18" charset="0"/>
                <a:cs typeface="Times New Roman" panose="02020603050405020304" pitchFamily="18" charset="0"/>
              </a:rPr>
              <a:t> hay </a:t>
            </a:r>
            <a:r>
              <a:rPr lang="en-US" err="1" smtClean="0">
                <a:solidFill>
                  <a:schemeClr val="tx1"/>
                </a:solidFill>
                <a:latin typeface="Times New Roman" panose="02020603050405020304" pitchFamily="18" charset="0"/>
                <a:cs typeface="Times New Roman" panose="02020603050405020304" pitchFamily="18" charset="0"/>
              </a:rPr>
              <a:t>giả</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Chỉ thực hiện giao dịch chuyển tiền khi xác định chắc chắn định danh của người mình trao đổi và tuyệt đối không click vào những đường link lạ</a:t>
            </a:r>
            <a:endParaRPr lang="en-US"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8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1026" name="Picture 2" descr="C:\Users\NMHUYNH\AppData\Local\Temp\SNAGHTML3ba1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66750"/>
            <a:ext cx="4648200" cy="22568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271597"/>
            <a:ext cx="4572000" cy="3108543"/>
          </a:xfrm>
          <a:prstGeom prst="rect">
            <a:avLst/>
          </a:prstGeom>
        </p:spPr>
        <p:txBody>
          <a:bodyPr>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pPr algn="just"/>
            <a:r>
              <a:rPr lang="en-US" b="1" i="1" smtClean="0">
                <a:solidFill>
                  <a:schemeClr val="tx1"/>
                </a:solidFill>
                <a:latin typeface="Times New Roman" panose="02020603050405020304" pitchFamily="18" charset="0"/>
                <a:cs typeface="Times New Roman" panose="02020603050405020304" pitchFamily="18" charset="0"/>
              </a:rPr>
              <a:t>- </a:t>
            </a:r>
            <a:r>
              <a:rPr lang="vi-VN" sz="1800" smtClean="0">
                <a:solidFill>
                  <a:schemeClr val="tx1"/>
                </a:solidFill>
                <a:latin typeface="Times New Roman" panose="02020603050405020304" pitchFamily="18" charset="0"/>
                <a:cs typeface="Times New Roman" panose="02020603050405020304" pitchFamily="18" charset="0"/>
              </a:rPr>
              <a:t>Các đối tượng mạo danh là cán bộ, nhân viên của cơ quan quản lý Nhà nước hoặc nhà mạng gọi điện</a:t>
            </a:r>
            <a:endParaRPr lang="en-US" sz="1800" smtClean="0">
              <a:solidFill>
                <a:schemeClr val="tx1"/>
              </a:solidFill>
              <a:latin typeface="Times New Roman" panose="02020603050405020304" pitchFamily="18" charset="0"/>
              <a:cs typeface="Times New Roman" panose="02020603050405020304" pitchFamily="18" charset="0"/>
            </a:endParaRPr>
          </a:p>
          <a:p>
            <a:pPr algn="just"/>
            <a:r>
              <a:rPr lang="en-US" sz="1800" b="0" i="0" u="none" strike="noStrike" baseline="0" smtClean="0">
                <a:solidFill>
                  <a:schemeClr val="tx1"/>
                </a:solidFill>
                <a:latin typeface="Times New Roman" panose="02020603050405020304" pitchFamily="18" charset="0"/>
                <a:cs typeface="Times New Roman" panose="02020603050405020304" pitchFamily="18" charset="0"/>
              </a:rPr>
              <a:t>- T</a:t>
            </a:r>
            <a:r>
              <a:rPr lang="vi-VN" sz="1800" b="0" i="0" u="none" strike="noStrike" baseline="0" smtClean="0">
                <a:solidFill>
                  <a:schemeClr val="tx1"/>
                </a:solidFill>
                <a:latin typeface="Times New Roman" panose="02020603050405020304" pitchFamily="18" charset="0"/>
                <a:cs typeface="Times New Roman" panose="02020603050405020304" pitchFamily="18" charset="0"/>
              </a:rPr>
              <a:t>iếp tục hướng dẫn người dùng thực hiện một số bước tiếp theo như: thực hiện các cú pháp sang tên đổi chủ thông tin số điện thoại, cú pháp chuyển hướng cuộc gọi...</a:t>
            </a:r>
            <a:endParaRPr lang="en-US" sz="1800" b="0" i="0" u="none" strike="noStrike" baseline="0" smtClean="0">
              <a:solidFill>
                <a:schemeClr val="tx1"/>
              </a:solidFill>
              <a:latin typeface="Times New Roman" panose="02020603050405020304" pitchFamily="18" charset="0"/>
              <a:cs typeface="Times New Roman" panose="02020603050405020304" pitchFamily="18" charset="0"/>
            </a:endParaRPr>
          </a:p>
          <a:p>
            <a:pPr algn="just"/>
            <a:r>
              <a:rPr lang="en-US" sz="1800" b="0" i="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0" i="0" u="none" strike="noStrike" baseline="0" err="1" smtClean="0">
                <a:solidFill>
                  <a:schemeClr val="tx1"/>
                </a:solidFill>
                <a:latin typeface="Times New Roman" panose="02020603050405020304" pitchFamily="18" charset="0"/>
                <a:cs typeface="Times New Roman" panose="02020603050405020304" pitchFamily="18" charset="0"/>
              </a:rPr>
              <a:t>Tiếp</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en-US" sz="1800" b="0" i="0" u="none" strike="noStrike" err="1" smtClean="0">
                <a:solidFill>
                  <a:schemeClr val="tx1"/>
                </a:solidFill>
                <a:latin typeface="Times New Roman" panose="02020603050405020304" pitchFamily="18" charset="0"/>
                <a:cs typeface="Times New Roman" panose="02020603050405020304" pitchFamily="18" charset="0"/>
              </a:rPr>
              <a:t>tục</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vi-VN" sz="1800">
                <a:solidFill>
                  <a:schemeClr val="tx1"/>
                </a:solidFill>
                <a:latin typeface="Times New Roman" panose="02020603050405020304" pitchFamily="18" charset="0"/>
                <a:cs typeface="Times New Roman" panose="02020603050405020304" pitchFamily="18" charset="0"/>
              </a:rPr>
              <a:t>chiếm được quyền </a:t>
            </a:r>
            <a:r>
              <a:rPr lang="en-US" sz="1800" err="1" smtClean="0">
                <a:solidFill>
                  <a:schemeClr val="tx1"/>
                </a:solidFill>
                <a:latin typeface="Times New Roman" panose="02020603050405020304" pitchFamily="18" charset="0"/>
                <a:cs typeface="Times New Roman" panose="02020603050405020304" pitchFamily="18" charset="0"/>
              </a:rPr>
              <a:t>như</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ví</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điện</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tử</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và</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tài</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khoản</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mạng</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xã</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hội</a:t>
            </a:r>
            <a:r>
              <a:rPr lang="en-US" sz="1800" smtClean="0">
                <a:solidFill>
                  <a:schemeClr val="tx1"/>
                </a:solidFill>
                <a:latin typeface="Times New Roman" panose="02020603050405020304" pitchFamily="18" charset="0"/>
                <a:cs typeface="Times New Roman" panose="02020603050405020304" pitchFamily="18" charset="0"/>
              </a:rPr>
              <a:t> …</a:t>
            </a:r>
            <a:endParaRPr lang="en-US" sz="1800" b="0" i="0" u="none" strike="noStrike" baseline="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2890127"/>
            <a:ext cx="4648201" cy="2031325"/>
          </a:xfrm>
          <a:prstGeom prst="rect">
            <a:avLst/>
          </a:prstGeom>
        </p:spPr>
        <p:txBody>
          <a:bodyPr wrap="square">
            <a:spAutoFit/>
          </a:bodyPr>
          <a:lstStyle/>
          <a:p>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C</a:t>
            </a:r>
            <a:r>
              <a:rPr lang="vi-VN" smtClean="0">
                <a:solidFill>
                  <a:schemeClr val="tx1"/>
                </a:solidFill>
                <a:latin typeface="Times New Roman" panose="02020603050405020304" pitchFamily="18" charset="0"/>
                <a:cs typeface="Times New Roman" panose="02020603050405020304" pitchFamily="18" charset="0"/>
              </a:rPr>
              <a:t>hủ động kiểm tra thông tin đã chuẩn hóa hay chưa thông qua các công cụ, hướng dẫn từ nhà mạng</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Cần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biết</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thêm</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thông</a:t>
            </a:r>
            <a:r>
              <a:rPr lang="en-US" smtClean="0">
                <a:solidFill>
                  <a:schemeClr val="tx1"/>
                </a:solidFill>
                <a:latin typeface="Times New Roman" panose="02020603050405020304" pitchFamily="18" charset="0"/>
                <a:cs typeface="Times New Roman" panose="02020603050405020304" pitchFamily="18" charset="0"/>
              </a:rPr>
              <a:t> tin chi </a:t>
            </a:r>
            <a:r>
              <a:rPr lang="en-US" err="1" smtClean="0">
                <a:solidFill>
                  <a:schemeClr val="tx1"/>
                </a:solidFill>
                <a:latin typeface="Times New Roman" panose="02020603050405020304" pitchFamily="18" charset="0"/>
                <a:cs typeface="Times New Roman" panose="02020603050405020304" pitchFamily="18" charset="0"/>
              </a:rPr>
              <a:t>tiết</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có</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thể</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truy</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cập</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vào</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trang</a:t>
            </a:r>
            <a:r>
              <a:rPr lang="en-US" smtClean="0">
                <a:solidFill>
                  <a:schemeClr val="tx1"/>
                </a:solidFill>
                <a:latin typeface="Times New Roman" panose="02020603050405020304" pitchFamily="18" charset="0"/>
                <a:cs typeface="Times New Roman" panose="02020603050405020304" pitchFamily="18" charset="0"/>
              </a:rPr>
              <a:t> web </a:t>
            </a:r>
            <a:r>
              <a:rPr lang="en-US" err="1" smtClean="0">
                <a:solidFill>
                  <a:schemeClr val="tx1"/>
                </a:solidFill>
                <a:latin typeface="Times New Roman" panose="02020603050405020304" pitchFamily="18" charset="0"/>
                <a:cs typeface="Times New Roman" panose="02020603050405020304" pitchFamily="18" charset="0"/>
              </a:rPr>
              <a:t>hoặc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gọi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điện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đến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tổng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đài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chăm</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sóc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khách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hàng</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65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2" name="Picture 1"/>
          <p:cNvPicPr>
            <a:picLocks noChangeAspect="1"/>
          </p:cNvPicPr>
          <p:nvPr/>
        </p:nvPicPr>
        <p:blipFill>
          <a:blip r:embed="rId3"/>
          <a:stretch>
            <a:fillRect/>
          </a:stretch>
        </p:blipFill>
        <p:spPr>
          <a:xfrm>
            <a:off x="1" y="579374"/>
            <a:ext cx="4648200" cy="2320097"/>
          </a:xfrm>
          <a:prstGeom prst="rect">
            <a:avLst/>
          </a:prstGeom>
        </p:spPr>
      </p:pic>
      <p:sp>
        <p:nvSpPr>
          <p:cNvPr id="4" name="Rectangle 3"/>
          <p:cNvSpPr/>
          <p:nvPr/>
        </p:nvSpPr>
        <p:spPr>
          <a:xfrm>
            <a:off x="4572000" y="271597"/>
            <a:ext cx="4572000" cy="2277547"/>
          </a:xfrm>
          <a:prstGeom prst="rect">
            <a:avLst/>
          </a:prstGeom>
        </p:spPr>
        <p:txBody>
          <a:bodyPr>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pPr algn="just"/>
            <a:r>
              <a:rPr lang="en-US" b="1" i="1" smtClean="0">
                <a:solidFill>
                  <a:schemeClr val="tx1"/>
                </a:solidFill>
                <a:latin typeface="Times New Roman" panose="02020603050405020304" pitchFamily="18" charset="0"/>
                <a:cs typeface="Times New Roman" panose="02020603050405020304" pitchFamily="18" charset="0"/>
              </a:rPr>
              <a:t>- </a:t>
            </a:r>
            <a:r>
              <a:rPr lang="en-US" smtClean="0">
                <a:solidFill>
                  <a:schemeClr val="tx1"/>
                </a:solidFill>
                <a:latin typeface="Times New Roman" panose="02020603050405020304" pitchFamily="18" charset="0"/>
                <a:cs typeface="Times New Roman" panose="02020603050405020304" pitchFamily="18" charset="0"/>
              </a:rPr>
              <a:t>Đ</a:t>
            </a:r>
            <a:r>
              <a:rPr lang="vi-VN" sz="1800" smtClean="0">
                <a:solidFill>
                  <a:schemeClr val="tx1"/>
                </a:solidFill>
                <a:latin typeface="Times New Roman" panose="02020603050405020304" pitchFamily="18" charset="0"/>
                <a:cs typeface="Times New Roman" panose="02020603050405020304" pitchFamily="18" charset="0"/>
              </a:rPr>
              <a:t>ánh vào tâm lý của những người đang cần tiền kinh doanh, tiêu xài</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và</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khó</a:t>
            </a:r>
            <a:r>
              <a:rPr lang="en-US" sz="1800" smtClean="0">
                <a:solidFill>
                  <a:schemeClr val="tx1"/>
                </a:solidFill>
                <a:latin typeface="Times New Roman" panose="02020603050405020304" pitchFamily="18" charset="0"/>
                <a:cs typeface="Times New Roman" panose="02020603050405020304" pitchFamily="18" charset="0"/>
              </a:rPr>
              <a:t> </a:t>
            </a:r>
            <a:r>
              <a:rPr lang="en-US" sz="1800" err="1" smtClean="0">
                <a:solidFill>
                  <a:schemeClr val="tx1"/>
                </a:solidFill>
                <a:latin typeface="Times New Roman" panose="02020603050405020304" pitchFamily="18" charset="0"/>
                <a:cs typeface="Times New Roman" panose="02020603050405020304" pitchFamily="18" charset="0"/>
              </a:rPr>
              <a:t>khăn</a:t>
            </a:r>
            <a:endParaRPr lang="en-US" sz="1800" smtClean="0">
              <a:solidFill>
                <a:schemeClr val="tx1"/>
              </a:solidFill>
              <a:latin typeface="Times New Roman" panose="02020603050405020304" pitchFamily="18" charset="0"/>
              <a:cs typeface="Times New Roman" panose="02020603050405020304" pitchFamily="18" charset="0"/>
            </a:endParaRPr>
          </a:p>
          <a:p>
            <a:pPr algn="just"/>
            <a:r>
              <a:rPr lang="en-US" sz="1800" b="0" i="0" u="none" strike="noStrike" baseline="0" smtClean="0">
                <a:solidFill>
                  <a:schemeClr val="tx1"/>
                </a:solidFill>
                <a:latin typeface="Times New Roman" panose="02020603050405020304" pitchFamily="18" charset="0"/>
                <a:cs typeface="Times New Roman" panose="02020603050405020304" pitchFamily="18" charset="0"/>
              </a:rPr>
              <a:t>- </a:t>
            </a:r>
            <a:r>
              <a:rPr lang="vi-VN" sz="1800" b="0" i="0" u="none" strike="noStrike" baseline="0" smtClean="0">
                <a:solidFill>
                  <a:schemeClr val="tx1"/>
                </a:solidFill>
                <a:latin typeface="Times New Roman" panose="02020603050405020304" pitchFamily="18" charset="0"/>
                <a:cs typeface="Times New Roman" panose="02020603050405020304" pitchFamily="18" charset="0"/>
              </a:rPr>
              <a:t>Các đối tượng lừa đảo tạo lập hàng nghìn tài khoản facebook với các nguồn thông tin giả</a:t>
            </a:r>
            <a:endParaRPr lang="en-US" sz="1800" b="0" i="0" u="none" strike="noStrike" baseline="0" smtClean="0">
              <a:solidFill>
                <a:schemeClr val="tx1"/>
              </a:solidFill>
              <a:latin typeface="Times New Roman" panose="02020603050405020304" pitchFamily="18" charset="0"/>
              <a:cs typeface="Times New Roman" panose="02020603050405020304" pitchFamily="18" charset="0"/>
            </a:endParaRPr>
          </a:p>
          <a:p>
            <a:pPr algn="just"/>
            <a:r>
              <a:rPr lang="en-US" sz="1800" b="0" i="0" u="none" strike="noStrike" baseline="0" smtClean="0">
                <a:solidFill>
                  <a:schemeClr val="tx1"/>
                </a:solidFill>
                <a:latin typeface="Times New Roman" panose="02020603050405020304" pitchFamily="18" charset="0"/>
                <a:cs typeface="Times New Roman" panose="02020603050405020304" pitchFamily="18" charset="0"/>
              </a:rPr>
              <a:t>- </a:t>
            </a:r>
            <a:r>
              <a:rPr lang="en-US">
                <a:solidFill>
                  <a:schemeClr val="tx1"/>
                </a:solidFill>
                <a:latin typeface="Times New Roman" panose="02020603050405020304" pitchFamily="18" charset="0"/>
                <a:cs typeface="Times New Roman" panose="02020603050405020304" pitchFamily="18" charset="0"/>
              </a:rPr>
              <a:t>C</a:t>
            </a:r>
            <a:r>
              <a:rPr lang="vi-VN" sz="1800" b="0" i="0" u="none" strike="noStrike" baseline="0" smtClean="0">
                <a:solidFill>
                  <a:schemeClr val="tx1"/>
                </a:solidFill>
                <a:latin typeface="Times New Roman" panose="02020603050405020304" pitchFamily="18" charset="0"/>
                <a:cs typeface="Times New Roman" panose="02020603050405020304" pitchFamily="18" charset="0"/>
              </a:rPr>
              <a:t>ác đối tượng sẽ dẫn dụ, yêu cầu người vay cung cấp thông tin cá nhân</a:t>
            </a:r>
            <a:endParaRPr lang="en-US" sz="1800" b="0" i="0" u="none" strike="noStrike" baseline="0" smtClean="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2890127"/>
            <a:ext cx="8382000" cy="1754326"/>
          </a:xfrm>
          <a:prstGeom prst="rect">
            <a:avLst/>
          </a:prstGeom>
        </p:spPr>
        <p:txBody>
          <a:bodyPr wrap="square">
            <a:spAutoFit/>
          </a:bodyPr>
          <a:lstStyle/>
          <a:p>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Chủ động nâng cao ý thức cảnh giác trước các thủ đoạn lừa đảo chiếm đoạt tài sản</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Cảnh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giác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tìm</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hiểu</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ky</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xác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thực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chính</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xác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công</a:t>
            </a:r>
            <a:r>
              <a:rPr lang="en-US" smtClean="0">
                <a:solidFill>
                  <a:schemeClr val="tx1"/>
                </a:solidFill>
                <a:latin typeface="Times New Roman" panose="02020603050405020304" pitchFamily="18" charset="0"/>
                <a:cs typeface="Times New Roman" panose="02020603050405020304" pitchFamily="18" charset="0"/>
              </a:rPr>
              <a:t> ty </a:t>
            </a:r>
            <a:r>
              <a:rPr lang="en-US" err="1" smtClean="0">
                <a:solidFill>
                  <a:schemeClr val="tx1"/>
                </a:solidFill>
                <a:latin typeface="Times New Roman" panose="02020603050405020304" pitchFamily="18" charset="0"/>
                <a:cs typeface="Times New Roman" panose="02020603050405020304" pitchFamily="18" charset="0"/>
              </a:rPr>
              <a:t>tài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chính</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Không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cung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cấp</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bất</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kỳ</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thông</a:t>
            </a:r>
            <a:r>
              <a:rPr lang="en-US" smtClean="0">
                <a:solidFill>
                  <a:schemeClr val="tx1"/>
                </a:solidFill>
                <a:latin typeface="Times New Roman" panose="02020603050405020304" pitchFamily="18" charset="0"/>
                <a:cs typeface="Times New Roman" panose="02020603050405020304" pitchFamily="18" charset="0"/>
              </a:rPr>
              <a:t> tin </a:t>
            </a:r>
            <a:r>
              <a:rPr lang="en-US" err="1" smtClean="0">
                <a:solidFill>
                  <a:schemeClr val="tx1"/>
                </a:solidFill>
                <a:latin typeface="Times New Roman" panose="02020603050405020304" pitchFamily="18" charset="0"/>
                <a:cs typeface="Times New Roman" panose="02020603050405020304" pitchFamily="18" charset="0"/>
              </a:rPr>
              <a:t>cá</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nhân</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Tuyệt</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đối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không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cung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cấp</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thông</a:t>
            </a:r>
            <a:r>
              <a:rPr lang="en-US" smtClean="0">
                <a:solidFill>
                  <a:schemeClr val="tx1"/>
                </a:solidFill>
                <a:latin typeface="Times New Roman" panose="02020603050405020304" pitchFamily="18" charset="0"/>
                <a:cs typeface="Times New Roman" panose="02020603050405020304" pitchFamily="18" charset="0"/>
              </a:rPr>
              <a:t> tin </a:t>
            </a:r>
            <a:r>
              <a:rPr lang="en-US" err="1" smtClean="0">
                <a:solidFill>
                  <a:schemeClr val="tx1"/>
                </a:solidFill>
                <a:latin typeface="Times New Roman" panose="02020603050405020304" pitchFamily="18" charset="0"/>
                <a:cs typeface="Times New Roman" panose="02020603050405020304" pitchFamily="18" charset="0"/>
              </a:rPr>
              <a:t>tài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khoản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ngân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hàng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mã</a:t>
            </a:r>
            <a:r>
              <a:rPr lang="en-US" smtClean="0">
                <a:solidFill>
                  <a:schemeClr val="tx1"/>
                </a:solidFill>
                <a:latin typeface="Times New Roman" panose="02020603050405020304" pitchFamily="18" charset="0"/>
                <a:cs typeface="Times New Roman" panose="02020603050405020304" pitchFamily="18" charset="0"/>
              </a:rPr>
              <a:t> OTP</a:t>
            </a:r>
          </a:p>
          <a:p>
            <a:pPr algn="just"/>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Nhanh chóng trình báo cơ quan Công an nơi gần nhất khi phát hiện thủ đoạn mạo danh</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96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581400" y="49784"/>
            <a:ext cx="1786255" cy="529590"/>
          </a:xfrm>
          <a:prstGeom prst="rect">
            <a:avLst/>
          </a:prstGeom>
        </p:spPr>
        <p:txBody>
          <a:bodyPr vert="horz" wrap="square" lIns="0" tIns="13335" rIns="0" bIns="0" rtlCol="0">
            <a:spAutoFit/>
          </a:bodyPr>
          <a:lstStyle/>
          <a:p>
            <a:pPr marL="12700">
              <a:lnSpc>
                <a:spcPct val="100000"/>
              </a:lnSpc>
              <a:spcBef>
                <a:spcPts val="105"/>
              </a:spcBef>
            </a:pPr>
            <a:r>
              <a:rPr/>
              <a:t>Nội</a:t>
            </a:r>
            <a:r>
              <a:rPr spc="-180"/>
              <a:t> </a:t>
            </a:r>
            <a:r>
              <a:rPr spc="-55"/>
              <a:t>dung</a:t>
            </a:r>
          </a:p>
        </p:txBody>
      </p:sp>
      <p:pic>
        <p:nvPicPr>
          <p:cNvPr id="3" name="Picture 2"/>
          <p:cNvPicPr>
            <a:picLocks noChangeAspect="1"/>
          </p:cNvPicPr>
          <p:nvPr/>
        </p:nvPicPr>
        <p:blipFill>
          <a:blip r:embed="rId3"/>
          <a:stretch>
            <a:fillRect/>
          </a:stretch>
        </p:blipFill>
        <p:spPr>
          <a:xfrm>
            <a:off x="0" y="666750"/>
            <a:ext cx="4495800" cy="2312988"/>
          </a:xfrm>
          <a:prstGeom prst="rect">
            <a:avLst/>
          </a:prstGeom>
        </p:spPr>
      </p:pic>
      <p:sp>
        <p:nvSpPr>
          <p:cNvPr id="4" name="Rectangle 3"/>
          <p:cNvSpPr/>
          <p:nvPr/>
        </p:nvSpPr>
        <p:spPr>
          <a:xfrm>
            <a:off x="4474527" y="633011"/>
            <a:ext cx="4656776" cy="2000548"/>
          </a:xfrm>
          <a:prstGeom prst="rect">
            <a:avLst/>
          </a:prstGeom>
        </p:spPr>
        <p:txBody>
          <a:bodyPr wrap="square">
            <a:spAutoFit/>
          </a:bodyPr>
          <a:lstStyle/>
          <a:p>
            <a:pPr algn="l"/>
            <a:endParaRPr lang="en-US" sz="1600" b="0" i="0" u="none" strike="noStrike" baseline="0" smtClean="0">
              <a:solidFill>
                <a:srgbClr val="000000"/>
              </a:solidFill>
              <a:latin typeface="Times New Roman" panose="02020603050405020304" pitchFamily="18" charset="0"/>
            </a:endParaRPr>
          </a:p>
          <a:p>
            <a:r>
              <a:rPr lang="en-US" sz="1800" b="1" i="1" u="none" strike="noStrike" baseline="0" err="1" smtClean="0">
                <a:solidFill>
                  <a:srgbClr val="FF0000"/>
                </a:solidFill>
                <a:latin typeface="Times New Roman" panose="02020603050405020304" pitchFamily="18" charset="0"/>
              </a:rPr>
              <a:t>Dấu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hiệu</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nhận</a:t>
            </a:r>
            <a:r>
              <a:rPr lang="en-US" sz="1800" b="1" i="1" u="none" strike="noStrike" baseline="0" smtClean="0">
                <a:solidFill>
                  <a:srgbClr val="FF0000"/>
                </a:solidFill>
                <a:latin typeface="Times New Roman" panose="02020603050405020304" pitchFamily="18" charset="0"/>
              </a:rPr>
              <a:t> </a:t>
            </a:r>
            <a:r>
              <a:rPr lang="en-US" sz="1800" b="1" i="1" u="none" strike="noStrike" baseline="0" err="1" smtClean="0">
                <a:solidFill>
                  <a:srgbClr val="FF0000"/>
                </a:solidFill>
                <a:latin typeface="Times New Roman" panose="02020603050405020304" pitchFamily="18" charset="0"/>
              </a:rPr>
              <a:t>diện</a:t>
            </a:r>
            <a:endParaRPr lang="en-US" sz="1800" b="1" i="1" u="none" strike="noStrike" baseline="0" smtClean="0">
              <a:solidFill>
                <a:srgbClr val="FF0000"/>
              </a:solidFill>
              <a:latin typeface="Times New Roman" panose="02020603050405020304" pitchFamily="18" charset="0"/>
            </a:endParaRPr>
          </a:p>
          <a:p>
            <a:pPr algn="just"/>
            <a:r>
              <a:rPr lang="en-US" b="1" i="1"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Lợi dụng tính năng cho phép đăng thông tin của trang web như đăng hỏi đáp, diễn đàn, tải tập tin, các đối tượng xấu đưa quảng cáo lên</a:t>
            </a:r>
            <a:endParaRPr lang="en-US" sz="1800" smtClean="0">
              <a:solidFill>
                <a:schemeClr val="tx1"/>
              </a:solidFill>
              <a:latin typeface="Times New Roman" panose="02020603050405020304" pitchFamily="18" charset="0"/>
              <a:cs typeface="Times New Roman" panose="02020603050405020304" pitchFamily="18" charset="0"/>
            </a:endParaRPr>
          </a:p>
          <a:p>
            <a:pPr algn="just"/>
            <a:r>
              <a:rPr lang="en-US" sz="1800" b="0" i="0" u="none" strike="noStrike" baseline="0" smtClean="0">
                <a:solidFill>
                  <a:schemeClr val="tx1"/>
                </a:solidFill>
                <a:latin typeface="Times New Roman" panose="02020603050405020304" pitchFamily="18" charset="0"/>
                <a:cs typeface="Times New Roman" panose="02020603050405020304" pitchFamily="18" charset="0"/>
              </a:rPr>
              <a:t>- </a:t>
            </a:r>
            <a:r>
              <a:rPr lang="en-US" sz="1800" b="0" i="0" u="none" strike="noStrike" baseline="0" err="1" smtClean="0">
                <a:solidFill>
                  <a:schemeClr val="tx1"/>
                </a:solidFill>
                <a:latin typeface="Times New Roman" panose="02020603050405020304" pitchFamily="18" charset="0"/>
                <a:cs typeface="Times New Roman" panose="02020603050405020304" pitchFamily="18" charset="0"/>
              </a:rPr>
              <a:t>Thông</a:t>
            </a:r>
            <a:r>
              <a:rPr lang="en-US" sz="1800" b="0" i="0" u="none" strike="noStrike" smtClean="0">
                <a:solidFill>
                  <a:schemeClr val="tx1"/>
                </a:solidFill>
                <a:latin typeface="Times New Roman" panose="02020603050405020304" pitchFamily="18" charset="0"/>
                <a:cs typeface="Times New Roman" panose="02020603050405020304" pitchFamily="18" charset="0"/>
              </a:rPr>
              <a:t> qua </a:t>
            </a:r>
            <a:r>
              <a:rPr lang="en-US" sz="1800" b="0" i="0" u="none" strike="noStrike" err="1" smtClean="0">
                <a:solidFill>
                  <a:schemeClr val="tx1"/>
                </a:solidFill>
                <a:latin typeface="Times New Roman" panose="02020603050405020304" pitchFamily="18" charset="0"/>
                <a:cs typeface="Times New Roman" panose="02020603050405020304" pitchFamily="18" charset="0"/>
              </a:rPr>
              <a:t>giả</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en-US" sz="1800" b="0" i="0" u="none" strike="noStrike" err="1" smtClean="0">
                <a:solidFill>
                  <a:schemeClr val="tx1"/>
                </a:solidFill>
                <a:latin typeface="Times New Roman" panose="02020603050405020304" pitchFamily="18" charset="0"/>
                <a:cs typeface="Times New Roman" panose="02020603050405020304" pitchFamily="18" charset="0"/>
              </a:rPr>
              <a:t>mạo</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en-US" sz="1800" b="0" i="0" u="none" strike="noStrike" err="1" smtClean="0">
                <a:solidFill>
                  <a:schemeClr val="tx1"/>
                </a:solidFill>
                <a:latin typeface="Times New Roman" panose="02020603050405020304" pitchFamily="18" charset="0"/>
                <a:cs typeface="Times New Roman" panose="02020603050405020304" pitchFamily="18" charset="0"/>
              </a:rPr>
              <a:t>các</a:t>
            </a:r>
            <a:r>
              <a:rPr lang="en-US" sz="1800" b="0" i="0" u="none" strike="noStrike" smtClean="0">
                <a:solidFill>
                  <a:schemeClr val="tx1"/>
                </a:solidFill>
                <a:latin typeface="Times New Roman" panose="02020603050405020304" pitchFamily="18" charset="0"/>
                <a:cs typeface="Times New Roman" panose="02020603050405020304" pitchFamily="18" charset="0"/>
              </a:rPr>
              <a:t> APP </a:t>
            </a:r>
            <a:r>
              <a:rPr lang="en-US" sz="1800" b="0" i="0" u="none" strike="noStrike" err="1" smtClean="0">
                <a:solidFill>
                  <a:schemeClr val="tx1"/>
                </a:solidFill>
                <a:latin typeface="Times New Roman" panose="02020603050405020304" pitchFamily="18" charset="0"/>
                <a:cs typeface="Times New Roman" panose="02020603050405020304" pitchFamily="18" charset="0"/>
              </a:rPr>
              <a:t>để</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en-US" sz="1800" b="0" i="0" u="none" strike="noStrike" err="1" smtClean="0">
                <a:solidFill>
                  <a:schemeClr val="tx1"/>
                </a:solidFill>
                <a:latin typeface="Times New Roman" panose="02020603050405020304" pitchFamily="18" charset="0"/>
                <a:cs typeface="Times New Roman" panose="02020603050405020304" pitchFamily="18" charset="0"/>
              </a:rPr>
              <a:t>dẫn</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en-US" sz="1800" b="0" i="0" u="none" strike="noStrike" err="1" smtClean="0">
                <a:solidFill>
                  <a:schemeClr val="tx1"/>
                </a:solidFill>
                <a:latin typeface="Times New Roman" panose="02020603050405020304" pitchFamily="18" charset="0"/>
                <a:cs typeface="Times New Roman" panose="02020603050405020304" pitchFamily="18" charset="0"/>
              </a:rPr>
              <a:t>dụ</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en-US" sz="1800" b="0" i="0" u="none" strike="noStrike" err="1" smtClean="0">
                <a:solidFill>
                  <a:schemeClr val="tx1"/>
                </a:solidFill>
                <a:latin typeface="Times New Roman" panose="02020603050405020304" pitchFamily="18" charset="0"/>
                <a:cs typeface="Times New Roman" panose="02020603050405020304" pitchFamily="18" charset="0"/>
              </a:rPr>
              <a:t>người</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en-US" sz="1800" b="0" i="0" u="none" strike="noStrike" err="1" smtClean="0">
                <a:solidFill>
                  <a:schemeClr val="tx1"/>
                </a:solidFill>
                <a:latin typeface="Times New Roman" panose="02020603050405020304" pitchFamily="18" charset="0"/>
                <a:cs typeface="Times New Roman" panose="02020603050405020304" pitchFamily="18" charset="0"/>
              </a:rPr>
              <a:t>dùng</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en-US" sz="1800" b="0" i="0" u="none" strike="noStrike" err="1" smtClean="0">
                <a:solidFill>
                  <a:schemeClr val="tx1"/>
                </a:solidFill>
                <a:latin typeface="Times New Roman" panose="02020603050405020304" pitchFamily="18" charset="0"/>
                <a:cs typeface="Times New Roman" panose="02020603050405020304" pitchFamily="18" charset="0"/>
              </a:rPr>
              <a:t>cài</a:t>
            </a:r>
            <a:r>
              <a:rPr lang="en-US" sz="1800" b="0" i="0" u="none" strike="noStrike" smtClean="0">
                <a:solidFill>
                  <a:schemeClr val="tx1"/>
                </a:solidFill>
                <a:latin typeface="Times New Roman" panose="02020603050405020304" pitchFamily="18" charset="0"/>
                <a:cs typeface="Times New Roman" panose="02020603050405020304" pitchFamily="18" charset="0"/>
              </a:rPr>
              <a:t> </a:t>
            </a:r>
            <a:r>
              <a:rPr lang="en-US" sz="1800" b="0" i="0" u="none" strike="noStrike" err="1" smtClean="0">
                <a:solidFill>
                  <a:schemeClr val="tx1"/>
                </a:solidFill>
                <a:latin typeface="Times New Roman" panose="02020603050405020304" pitchFamily="18" charset="0"/>
                <a:cs typeface="Times New Roman" panose="02020603050405020304" pitchFamily="18" charset="0"/>
              </a:rPr>
              <a:t>đặt</a:t>
            </a:r>
            <a:endParaRPr lang="en-US" sz="1800" b="0" i="0" u="none" strike="noStrike" baseline="0" smtClean="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6624" y="2979738"/>
            <a:ext cx="8382000" cy="1754326"/>
          </a:xfrm>
          <a:prstGeom prst="rect">
            <a:avLst/>
          </a:prstGeom>
        </p:spPr>
        <p:txBody>
          <a:bodyPr wrap="square">
            <a:spAutoFit/>
          </a:bodyPr>
          <a:lstStyle/>
          <a:p>
            <a:r>
              <a:rPr lang="en-US" b="1" i="1" err="1" smtClean="0">
                <a:solidFill>
                  <a:srgbClr val="FF0000"/>
                </a:solidFill>
                <a:latin typeface="Times New Roman" panose="02020603050405020304" pitchFamily="18" charset="0"/>
                <a:cs typeface="Times New Roman" panose="02020603050405020304" pitchFamily="18" charset="0"/>
              </a:rPr>
              <a:t>Biện</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pháp</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phòng</a:t>
            </a:r>
            <a:r>
              <a:rPr lang="en-US" b="1" i="1" smtClean="0">
                <a:solidFill>
                  <a:srgbClr val="FF0000"/>
                </a:solidFill>
                <a:latin typeface="Times New Roman" panose="02020603050405020304" pitchFamily="18" charset="0"/>
                <a:cs typeface="Times New Roman" panose="02020603050405020304" pitchFamily="18" charset="0"/>
              </a:rPr>
              <a:t> </a:t>
            </a:r>
            <a:r>
              <a:rPr lang="en-US" b="1" i="1" err="1" smtClean="0">
                <a:solidFill>
                  <a:srgbClr val="FF0000"/>
                </a:solidFill>
                <a:latin typeface="Times New Roman" panose="02020603050405020304" pitchFamily="18" charset="0"/>
                <a:cs typeface="Times New Roman" panose="02020603050405020304" pitchFamily="18" charset="0"/>
              </a:rPr>
              <a:t>tránh</a:t>
            </a:r>
            <a:endParaRPr lang="en-US" b="1" i="1" smtClean="0">
              <a:solidFill>
                <a:srgbClr val="FF0000"/>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Nếu cần vay tiền, bạn nên tìm đến các tổ chức cho vay uy tín như ngân hàng, hoặc các công ty tài chính hợp pháp</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Tuyệt</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đối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không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cung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cấp</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bất</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kỳ</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thông</a:t>
            </a:r>
            <a:r>
              <a:rPr lang="en-US" smtClean="0">
                <a:solidFill>
                  <a:schemeClr val="tx1"/>
                </a:solidFill>
                <a:latin typeface="Times New Roman" panose="02020603050405020304" pitchFamily="18" charset="0"/>
                <a:cs typeface="Times New Roman" panose="02020603050405020304" pitchFamily="18" charset="0"/>
              </a:rPr>
              <a:t> tin </a:t>
            </a:r>
            <a:r>
              <a:rPr lang="en-US" err="1" smtClean="0">
                <a:solidFill>
                  <a:schemeClr val="tx1"/>
                </a:solidFill>
                <a:latin typeface="Times New Roman" panose="02020603050405020304" pitchFamily="18" charset="0"/>
                <a:cs typeface="Times New Roman" panose="02020603050405020304" pitchFamily="18" charset="0"/>
              </a:rPr>
              <a:t>cá</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nhân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tài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khoản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ngân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hàng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trên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trang</a:t>
            </a:r>
            <a:r>
              <a:rPr lang="en-US" smtClean="0">
                <a:solidFill>
                  <a:schemeClr val="tx1"/>
                </a:solidFill>
                <a:latin typeface="Times New Roman" panose="02020603050405020304" pitchFamily="18" charset="0"/>
                <a:cs typeface="Times New Roman" panose="02020603050405020304" pitchFamily="18" charset="0"/>
              </a:rPr>
              <a:t> web </a:t>
            </a:r>
            <a:r>
              <a:rPr lang="en-US" err="1" smtClean="0">
                <a:solidFill>
                  <a:schemeClr val="tx1"/>
                </a:solidFill>
                <a:latin typeface="Times New Roman" panose="02020603050405020304" pitchFamily="18" charset="0"/>
                <a:cs typeface="Times New Roman" panose="02020603050405020304" pitchFamily="18" charset="0"/>
              </a:rPr>
              <a:t>và</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ứng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dụng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không</a:t>
            </a:r>
            <a:r>
              <a:rPr lang="en-US" smtClean="0">
                <a:solidFill>
                  <a:schemeClr val="tx1"/>
                </a:solidFill>
                <a:latin typeface="Times New Roman" panose="02020603050405020304" pitchFamily="18" charset="0"/>
                <a:cs typeface="Times New Roman" panose="02020603050405020304" pitchFamily="18" charset="0"/>
              </a:rPr>
              <a:t> tin </a:t>
            </a:r>
            <a:r>
              <a:rPr lang="en-US" err="1" smtClean="0">
                <a:solidFill>
                  <a:schemeClr val="tx1"/>
                </a:solidFill>
                <a:latin typeface="Times New Roman" panose="02020603050405020304" pitchFamily="18" charset="0"/>
                <a:cs typeface="Times New Roman" panose="02020603050405020304" pitchFamily="18" charset="0"/>
              </a:rPr>
              <a:t>cậy</a:t>
            </a:r>
            <a:endParaRPr lang="en-US" smtClean="0">
              <a:solidFill>
                <a:schemeClr val="tx1"/>
              </a:solidFill>
              <a:latin typeface="Times New Roman" panose="02020603050405020304" pitchFamily="18" charset="0"/>
              <a:cs typeface="Times New Roman" panose="02020603050405020304" pitchFamily="18" charset="0"/>
            </a:endParaRPr>
          </a:p>
          <a:p>
            <a:pPr algn="just"/>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Cần</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tìm</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hiểu</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kỹ</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khi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cài</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các</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ứng</a:t>
            </a:r>
            <a:r>
              <a:rPr lang="en-US"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dụng</a:t>
            </a:r>
            <a:r>
              <a:rPr lang="en-US" smtClean="0">
                <a:solidFill>
                  <a:schemeClr val="tx1"/>
                </a:solidFill>
                <a:latin typeface="Times New Roman" panose="02020603050405020304" pitchFamily="18" charset="0"/>
                <a:cs typeface="Times New Roman" panose="02020603050405020304" pitchFamily="18" charset="0"/>
              </a:rPr>
              <a:t> “TÀI CHÍNH NGÂN HÀNG”</a:t>
            </a:r>
          </a:p>
        </p:txBody>
      </p:sp>
    </p:spTree>
    <p:extLst>
      <p:ext uri="{BB962C8B-B14F-4D97-AF65-F5344CB8AC3E}">
        <p14:creationId xmlns:p14="http://schemas.microsoft.com/office/powerpoint/2010/main" val="229529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TotalTime>
  <Words>3150</Words>
  <Application>Microsoft Office PowerPoint</Application>
  <PresentationFormat>On-screen Show (16:9)</PresentationFormat>
  <Paragraphs>295</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Microsoft Sans Serif</vt:lpstr>
      <vt:lpstr>Times New Roman</vt:lpstr>
      <vt:lpstr>Office Theme</vt:lpstr>
      <vt:lpstr>24 HÌNH THỨC LỪA ĐẢO TRÊN KHÔNG GIAN MẠNG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Nội dung</vt:lpstr>
      <vt:lpstr>PHẢI LÀM GÌ KHI ĐÃ BỊ LỪA ĐẢO TRỰC TUYẾN</vt:lpstr>
      <vt:lpstr>Trân trọng cảm ơn</vt:lpstr>
      <vt:lpstr>Nội dung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CHUYỂN ĐỔI SỐ CẤP XÃ</dc:title>
  <dc:creator>Nguyen Huy</dc:creator>
  <cp:lastModifiedBy>NMHUYNH</cp:lastModifiedBy>
  <cp:revision>55</cp:revision>
  <dcterms:created xsi:type="dcterms:W3CDTF">2023-09-28T03:27:57Z</dcterms:created>
  <dcterms:modified xsi:type="dcterms:W3CDTF">2023-12-04T01:27:37Z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2022-05-08T00:00:00Z</vt:filetime>
  </property>
  <property fmtid="{D5CDD505-2E9C-101B-9397-08002B2CF9AE}" pid="3" name="Creator">
    <vt:lpwstr>Microsoft® PowerPoint® 2019</vt:lpwstr>
  </property>
  <property fmtid="{D5CDD505-2E9C-101B-9397-08002B2CF9AE}" pid="4" name="LastSaved">
    <vt:filetime>2023-09-28T00:00:00Z</vt:filetime>
  </property>
  <property fmtid="{D5CDD505-2E9C-101B-9397-08002B2CF9AE}" pid="5" name="Producer">
    <vt:lpwstr>Microsoft® PowerPoint® 2019</vt:lpwstr>
  </property>
</Properties>
</file>